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715000" cx="9144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606">
          <p15:clr>
            <a:srgbClr val="A4A3A4"/>
          </p15:clr>
        </p15:guide>
        <p15:guide id="2" orient="horz" pos="2027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jaLP7YffXcVdwJjwysCgSAVqLr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E98C77-B154-4A35-BAE0-EFCD22F8D5C4}">
  <a:tblStyle styleId="{05E98C77-B154-4A35-BAE0-EFCD22F8D5C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6"/>
        <p:guide pos="20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1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2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2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2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2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2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2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2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2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3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3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3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3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3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3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3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3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3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4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A">
  <p:cSld name="Subtema - 1 Imagen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/>
          <p:nvPr/>
        </p:nvSpPr>
        <p:spPr>
          <a:xfrm>
            <a:off x="7230071" y="5371562"/>
            <a:ext cx="151836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© ISIL. Todos los derechos reservados</a:t>
            </a:r>
            <a:endParaRPr/>
          </a:p>
        </p:txBody>
      </p:sp>
      <p:sp>
        <p:nvSpPr>
          <p:cNvPr id="11" name="Google Shape;11;p44"/>
          <p:cNvSpPr txBox="1"/>
          <p:nvPr/>
        </p:nvSpPr>
        <p:spPr>
          <a:xfrm>
            <a:off x="876300" y="5343295"/>
            <a:ext cx="171232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PROYECTOS  •  TEMA 06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44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7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575">
          <p15:clr>
            <a:srgbClr val="F26B43"/>
          </p15:clr>
        </p15:guide>
        <p15:guide id="3" pos="2562">
          <p15:clr>
            <a:srgbClr val="F26B43"/>
          </p15:clr>
        </p15:guide>
        <p15:guide id="4" pos="2313">
          <p15:clr>
            <a:srgbClr val="F26B43"/>
          </p15:clr>
        </p15:guide>
        <p15:guide id="5" pos="2767">
          <p15:clr>
            <a:srgbClr val="F26B43"/>
          </p15:clr>
        </p15:guide>
        <p15:guide id="6" pos="2993">
          <p15:clr>
            <a:srgbClr val="F26B43"/>
          </p15:clr>
        </p15:guide>
        <p15:guide id="7" pos="5465">
          <p15:clr>
            <a:srgbClr val="F26B43"/>
          </p15:clr>
        </p15:guide>
        <p15:guide id="8" pos="317">
          <p15:clr>
            <a:srgbClr val="F26B43"/>
          </p15:clr>
        </p15:guide>
        <p15:guide id="9" orient="horz" pos="3297">
          <p15:clr>
            <a:srgbClr val="F26B43"/>
          </p15:clr>
        </p15:guide>
        <p15:guide id="10" orient="horz" pos="3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2.png"/><Relationship Id="rId13" Type="http://schemas.openxmlformats.org/officeDocument/2006/relationships/image" Target="../media/image5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3743325" y="-16622"/>
            <a:ext cx="5400675" cy="5731622"/>
          </a:xfrm>
          <a:prstGeom prst="rect">
            <a:avLst/>
          </a:prstGeom>
          <a:solidFill>
            <a:srgbClr val="2770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1"/>
          <p:cNvPicPr preferRelativeResize="0"/>
          <p:nvPr/>
        </p:nvPicPr>
        <p:blipFill rotWithShape="1">
          <a:blip r:embed="rId3">
            <a:alphaModFix/>
          </a:blip>
          <a:srcRect b="13575" l="0" r="0" t="23021"/>
          <a:stretch/>
        </p:blipFill>
        <p:spPr>
          <a:xfrm>
            <a:off x="4906532" y="1363020"/>
            <a:ext cx="3119475" cy="387882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GESTIÓN DE PROYECTOS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671560" y="719809"/>
            <a:ext cx="330754" cy="2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4602367" y="3922903"/>
            <a:ext cx="317533" cy="19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4942267" y="2261866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184978" y="1944047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2770D5"/>
                </a:solidFill>
                <a:latin typeface="Calibri"/>
                <a:ea typeface="Calibri"/>
                <a:cs typeface="Calibri"/>
                <a:sym typeface="Calibri"/>
              </a:rPr>
              <a:t>TEMA 06</a:t>
            </a:r>
            <a:endParaRPr/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7836937" y="3692222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114327" y="3987789"/>
            <a:ext cx="286860" cy="1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5616899" y="1065406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296306" y="2298119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7310896" y="1309940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 rotWithShape="1">
          <a:blip r:embed="rId8">
            <a:alphaModFix amt="40000"/>
          </a:blip>
          <a:srcRect b="0" l="0" r="0" t="0"/>
          <a:stretch/>
        </p:blipFill>
        <p:spPr>
          <a:xfrm>
            <a:off x="4378423" y="2749601"/>
            <a:ext cx="563842" cy="56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9">
            <a:alphaModFix amt="39000"/>
          </a:blip>
          <a:srcRect b="0" l="0" r="0" t="0"/>
          <a:stretch/>
        </p:blipFill>
        <p:spPr>
          <a:xfrm>
            <a:off x="7791007" y="1314368"/>
            <a:ext cx="646640" cy="64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/>
          <p:cNvPicPr preferRelativeResize="0"/>
          <p:nvPr/>
        </p:nvPicPr>
        <p:blipFill rotWithShape="1">
          <a:blip r:embed="rId10">
            <a:alphaModFix amt="40000"/>
          </a:blip>
          <a:srcRect b="0" l="0" r="0" t="0"/>
          <a:stretch/>
        </p:blipFill>
        <p:spPr>
          <a:xfrm>
            <a:off x="4572000" y="1258457"/>
            <a:ext cx="643876" cy="64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"/>
          <p:cNvPicPr preferRelativeResize="0"/>
          <p:nvPr/>
        </p:nvPicPr>
        <p:blipFill rotWithShape="1">
          <a:blip r:embed="rId11">
            <a:alphaModFix amt="40000"/>
          </a:blip>
          <a:srcRect b="0" l="0" r="0" t="0"/>
          <a:stretch/>
        </p:blipFill>
        <p:spPr>
          <a:xfrm>
            <a:off x="6304593" y="567170"/>
            <a:ext cx="691289" cy="69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/>
          <p:cNvPicPr preferRelativeResize="0"/>
          <p:nvPr/>
        </p:nvPicPr>
        <p:blipFill rotWithShape="1">
          <a:blip r:embed="rId12">
            <a:alphaModFix amt="40000"/>
          </a:blip>
          <a:srcRect b="0" l="0" r="0" t="0"/>
          <a:stretch/>
        </p:blipFill>
        <p:spPr>
          <a:xfrm>
            <a:off x="7836939" y="2769176"/>
            <a:ext cx="593087" cy="59308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/>
          <p:nvPr/>
        </p:nvSpPr>
        <p:spPr>
          <a:xfrm>
            <a:off x="502072" y="3223770"/>
            <a:ext cx="3085725" cy="1307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Definiciones Básicas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 de Cronogramas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Taxonomía de un Cronograma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Actividades predecesoras y formas de secuenciar  Actividades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Errores Comunes en Cronogramas</a:t>
            </a:r>
            <a:endParaRPr/>
          </a:p>
        </p:txBody>
      </p:sp>
      <p:pic>
        <p:nvPicPr>
          <p:cNvPr id="42" name="Google Shape;42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1225" y="1896111"/>
            <a:ext cx="166865" cy="1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/>
          <p:nvPr/>
        </p:nvSpPr>
        <p:spPr>
          <a:xfrm>
            <a:off x="503239" y="2177570"/>
            <a:ext cx="29697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br>
              <a:rPr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</a:t>
            </a:r>
            <a:r>
              <a:rPr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 DEL PROYECTO – PARTE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/>
        </p:nvSpPr>
        <p:spPr>
          <a:xfrm>
            <a:off x="509676" y="919252"/>
            <a:ext cx="8166011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DE SECUENCIAR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proceso de identificar las relaciones lógicas existentes entre las actividades del proyecto.</a:t>
            </a:r>
            <a:endParaRPr/>
          </a:p>
        </p:txBody>
      </p:sp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9" y="2227196"/>
            <a:ext cx="3924300" cy="19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DEFINICIONES BÁSICAS</a:t>
            </a:r>
            <a:endParaRPr/>
          </a:p>
        </p:txBody>
      </p:sp>
      <p:cxnSp>
        <p:nvCxnSpPr>
          <p:cNvPr id="169" name="Google Shape;169;p10"/>
          <p:cNvCxnSpPr/>
          <p:nvPr/>
        </p:nvCxnSpPr>
        <p:spPr>
          <a:xfrm>
            <a:off x="722046" y="2419984"/>
            <a:ext cx="0" cy="690264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0" name="Google Shape;170;p10"/>
          <p:cNvGrpSpPr/>
          <p:nvPr/>
        </p:nvGrpSpPr>
        <p:grpSpPr>
          <a:xfrm>
            <a:off x="645704" y="2227196"/>
            <a:ext cx="3746910" cy="646331"/>
            <a:chOff x="645704" y="3553712"/>
            <a:chExt cx="3746910" cy="646331"/>
          </a:xfrm>
        </p:grpSpPr>
        <p:sp>
          <p:nvSpPr>
            <p:cNvPr id="171" name="Google Shape;171;p10"/>
            <p:cNvSpPr/>
            <p:nvPr/>
          </p:nvSpPr>
          <p:spPr>
            <a:xfrm>
              <a:off x="936448" y="3553712"/>
              <a:ext cx="345616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SECUENCIAS OBLIGATORIAS</a:t>
              </a:r>
              <a:r>
                <a:rPr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br>
                <a:rPr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PE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Por ejemplo: “No se puede plantar el árbol hasta cavar primero el hoyo.”</a:t>
              </a: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704" y="3563484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10"/>
          <p:cNvGrpSpPr/>
          <p:nvPr/>
        </p:nvGrpSpPr>
        <p:grpSpPr>
          <a:xfrm>
            <a:off x="645704" y="3135502"/>
            <a:ext cx="3746910" cy="861774"/>
            <a:chOff x="645704" y="3553712"/>
            <a:chExt cx="3746910" cy="861774"/>
          </a:xfrm>
        </p:grpSpPr>
        <p:sp>
          <p:nvSpPr>
            <p:cNvPr id="174" name="Google Shape;174;p10"/>
            <p:cNvSpPr/>
            <p:nvPr/>
          </p:nvSpPr>
          <p:spPr>
            <a:xfrm>
              <a:off x="936448" y="3553712"/>
              <a:ext cx="345616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SECUENCIAS DISCRECIONALES</a:t>
              </a:r>
              <a:r>
                <a:rPr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br>
                <a:rPr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PE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Por ejemplo: “Se puede iniciar el estudio de viabilidad legal antes que el estudio de viabilidad económica, pero podría ser al revés.”</a:t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645704" y="3563484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10"/>
          <p:cNvGrpSpPr/>
          <p:nvPr/>
        </p:nvGrpSpPr>
        <p:grpSpPr>
          <a:xfrm>
            <a:off x="645704" y="4259252"/>
            <a:ext cx="3746910" cy="861774"/>
            <a:chOff x="645704" y="3553712"/>
            <a:chExt cx="3746910" cy="861774"/>
          </a:xfrm>
        </p:grpSpPr>
        <p:sp>
          <p:nvSpPr>
            <p:cNvPr id="177" name="Google Shape;177;p10"/>
            <p:cNvSpPr/>
            <p:nvPr/>
          </p:nvSpPr>
          <p:spPr>
            <a:xfrm>
              <a:off x="936448" y="3553712"/>
              <a:ext cx="345616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SECUENCIAS EXTERNAS</a:t>
              </a:r>
              <a:r>
                <a:rPr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br>
                <a:rPr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PE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Por ejemplo: “Hasta que la municipalidad no otorgue la licencia no se puede iniciar la construcción del edificio.”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645704" y="3563484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0"/>
          <p:cNvSpPr txBox="1"/>
          <p:nvPr/>
        </p:nvSpPr>
        <p:spPr>
          <a:xfrm>
            <a:off x="509676" y="1711167"/>
            <a:ext cx="38829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Secuencias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cxnSp>
        <p:nvCxnSpPr>
          <p:cNvPr id="180" name="Google Shape;180;p10"/>
          <p:cNvCxnSpPr/>
          <p:nvPr/>
        </p:nvCxnSpPr>
        <p:spPr>
          <a:xfrm>
            <a:off x="722046" y="3329361"/>
            <a:ext cx="0" cy="907789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1008063" y="3169972"/>
            <a:ext cx="3976061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TIPOS DE </a:t>
            </a: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CRONOGRAMAS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2"/>
          <p:cNvGrpSpPr/>
          <p:nvPr/>
        </p:nvGrpSpPr>
        <p:grpSpPr>
          <a:xfrm>
            <a:off x="2295939" y="2365512"/>
            <a:ext cx="4552122" cy="2441051"/>
            <a:chOff x="2080591" y="2537788"/>
            <a:chExt cx="4552122" cy="2441051"/>
          </a:xfrm>
        </p:grpSpPr>
        <p:sp>
          <p:nvSpPr>
            <p:cNvPr id="195" name="Google Shape;195;p12"/>
            <p:cNvSpPr/>
            <p:nvPr/>
          </p:nvSpPr>
          <p:spPr>
            <a:xfrm>
              <a:off x="4660900" y="2537788"/>
              <a:ext cx="1971813" cy="805139"/>
            </a:xfrm>
            <a:prstGeom prst="roundRect">
              <a:avLst>
                <a:gd fmla="val 13375" name="adj"/>
              </a:avLst>
            </a:prstGeom>
            <a:solidFill>
              <a:srgbClr val="D1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Cronograma de Hitos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4660900" y="4173700"/>
              <a:ext cx="1971813" cy="805139"/>
            </a:xfrm>
            <a:prstGeom prst="roundRect">
              <a:avLst>
                <a:gd fmla="val 12552" name="adj"/>
              </a:avLst>
            </a:prstGeom>
            <a:solidFill>
              <a:srgbClr val="D1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Cronograma de Actividades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2080591" y="3352800"/>
              <a:ext cx="1639554" cy="828418"/>
            </a:xfrm>
            <a:prstGeom prst="roundRect">
              <a:avLst>
                <a:gd fmla="val 106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Gestión de Proyectos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8" name="Google Shape;198;p12"/>
            <p:cNvCxnSpPr>
              <a:stCxn id="197" idx="3"/>
              <a:endCxn id="195" idx="1"/>
            </p:cNvCxnSpPr>
            <p:nvPr/>
          </p:nvCxnSpPr>
          <p:spPr>
            <a:xfrm flipH="1" rot="10800000">
              <a:off x="3720145" y="2940209"/>
              <a:ext cx="940800" cy="826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9" name="Google Shape;199;p12"/>
            <p:cNvCxnSpPr>
              <a:stCxn id="197" idx="3"/>
              <a:endCxn id="196" idx="1"/>
            </p:cNvCxnSpPr>
            <p:nvPr/>
          </p:nvCxnSpPr>
          <p:spPr>
            <a:xfrm>
              <a:off x="3720145" y="3767009"/>
              <a:ext cx="940800" cy="809400"/>
            </a:xfrm>
            <a:prstGeom prst="bentConnector3">
              <a:avLst>
                <a:gd fmla="val 27109" name="adj1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00" name="Google Shape;200;p12"/>
          <p:cNvSpPr txBox="1"/>
          <p:nvPr/>
        </p:nvSpPr>
        <p:spPr>
          <a:xfrm>
            <a:off x="509677" y="919252"/>
            <a:ext cx="81836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gestión de proyectos se pueden encontrar diferentes tipos de cronogramas que ayudarán a la planificación y al seguimiento del cumplimiento de las actividades previstas para la finalización oportuna del proyecto. Las más habituales son la siguientes: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CRONOGRAMAS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/>
          <p:nvPr/>
        </p:nvSpPr>
        <p:spPr>
          <a:xfrm>
            <a:off x="509676" y="919252"/>
            <a:ext cx="3882937" cy="4016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DE HITOS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Contiene fechas críticas o relevantes en la vida del proyecto y que es </a:t>
            </a:r>
            <a:r>
              <a:rPr b="1" lang="es-PE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utilizado para tener una visión integral del horizonte de tiempo </a:t>
            </a: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proyecto.</a:t>
            </a:r>
            <a:endParaRPr/>
          </a:p>
          <a:p>
            <a:pPr indent="-8890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cronograma que </a:t>
            </a:r>
            <a:r>
              <a:rPr b="1" lang="es-PE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resalta hitos importantes </a:t>
            </a: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la finalización del diseño, la aprobación del cliente y el despliegue en producción.</a:t>
            </a:r>
            <a:endParaRPr/>
          </a:p>
          <a:p>
            <a:pPr indent="-8890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representación más común de un cronograma de hitos es la que utiliza barras horizontales para indicar la duración de las fases o hitos del proyecto.</a:t>
            </a:r>
            <a:endParaRPr/>
          </a:p>
          <a:p>
            <a:pPr indent="-8890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representación de vista completa o de “one page”.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CRONOGRAMAS</a:t>
            </a:r>
            <a:endParaRPr/>
          </a:p>
        </p:txBody>
      </p:sp>
      <p:pic>
        <p:nvPicPr>
          <p:cNvPr id="209" name="Google Shape;209;p13"/>
          <p:cNvPicPr preferRelativeResize="0"/>
          <p:nvPr/>
        </p:nvPicPr>
        <p:blipFill rotWithShape="1">
          <a:blip r:embed="rId3">
            <a:alphaModFix/>
          </a:blip>
          <a:srcRect b="0" l="4241" r="4535" t="2997"/>
          <a:stretch/>
        </p:blipFill>
        <p:spPr>
          <a:xfrm>
            <a:off x="4742719" y="1475280"/>
            <a:ext cx="3932969" cy="268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 txBox="1"/>
          <p:nvPr/>
        </p:nvSpPr>
        <p:spPr>
          <a:xfrm>
            <a:off x="509677" y="919252"/>
            <a:ext cx="4704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DE HITOS</a:t>
            </a:r>
            <a:endParaRPr/>
          </a:p>
        </p:txBody>
      </p:sp>
      <p:sp>
        <p:nvSpPr>
          <p:cNvPr id="216" name="Google Shape;216;p14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CRONOGRAMAS</a:t>
            </a:r>
            <a:endParaRPr/>
          </a:p>
        </p:txBody>
      </p:sp>
      <p:sp>
        <p:nvSpPr>
          <p:cNvPr id="217" name="Google Shape;217;p14"/>
          <p:cNvSpPr/>
          <p:nvPr/>
        </p:nvSpPr>
        <p:spPr>
          <a:xfrm>
            <a:off x="503238" y="2309098"/>
            <a:ext cx="1695737" cy="1913286"/>
          </a:xfrm>
          <a:prstGeom prst="rightArrowCallout">
            <a:avLst>
              <a:gd fmla="val 21093" name="adj1"/>
              <a:gd fmla="val 13957" name="adj2"/>
              <a:gd fmla="val 10117" name="adj3"/>
              <a:gd fmla="val 85551" name="adj4"/>
            </a:avLst>
          </a:prstGeom>
          <a:solidFill>
            <a:srgbClr val="7150A0"/>
          </a:solidFill>
          <a:ln>
            <a:noFill/>
          </a:ln>
        </p:spPr>
        <p:txBody>
          <a:bodyPr anchorCtr="0" anchor="ctr" bIns="45700" lIns="91425" spcFirstLastPara="1" rIns="36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Especialmente diseñado para </a:t>
            </a:r>
            <a:r>
              <a:rPr b="1" lang="es-PE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mostrar de forma panorámica</a:t>
            </a:r>
            <a:r>
              <a:rPr lang="es-PE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horizonte de tiempo del proyecto.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oogle Shape;218;p14"/>
          <p:cNvGrpSpPr/>
          <p:nvPr/>
        </p:nvGrpSpPr>
        <p:grpSpPr>
          <a:xfrm>
            <a:off x="2343954" y="1503970"/>
            <a:ext cx="6284892" cy="3426923"/>
            <a:chOff x="2343954" y="1503970"/>
            <a:chExt cx="6284892" cy="3426923"/>
          </a:xfrm>
        </p:grpSpPr>
        <p:cxnSp>
          <p:nvCxnSpPr>
            <p:cNvPr id="219" name="Google Shape;219;p14"/>
            <p:cNvCxnSpPr/>
            <p:nvPr/>
          </p:nvCxnSpPr>
          <p:spPr>
            <a:xfrm>
              <a:off x="5461032" y="1849388"/>
              <a:ext cx="0" cy="2800517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6280760" y="1849388"/>
              <a:ext cx="0" cy="2800517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7092280" y="1849388"/>
              <a:ext cx="0" cy="2800517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4646814" y="1849388"/>
              <a:ext cx="0" cy="2800517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3" name="Google Shape;223;p14"/>
            <p:cNvSpPr/>
            <p:nvPr/>
          </p:nvSpPr>
          <p:spPr>
            <a:xfrm>
              <a:off x="5078314" y="3053651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426761" y="2742053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6062736" y="3364740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6704580" y="3668774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202318" y="3981088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3928375" y="2435958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443989" y="4365938"/>
              <a:ext cx="354169" cy="2189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7533683" y="4440498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4"/>
            <p:cNvSpPr txBox="1"/>
            <p:nvPr/>
          </p:nvSpPr>
          <p:spPr>
            <a:xfrm>
              <a:off x="4850027" y="1503970"/>
              <a:ext cx="243297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Proyecto /Project</a:t>
              </a:r>
              <a:endParaRPr/>
            </a:p>
          </p:txBody>
        </p:sp>
        <p:sp>
          <p:nvSpPr>
            <p:cNvPr id="232" name="Google Shape;232;p14"/>
            <p:cNvSpPr txBox="1"/>
            <p:nvPr/>
          </p:nvSpPr>
          <p:spPr>
            <a:xfrm>
              <a:off x="2343954" y="1925192"/>
              <a:ext cx="134584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Proyecto IT</a:t>
              </a:r>
              <a:endParaRPr/>
            </a:p>
          </p:txBody>
        </p:sp>
        <p:sp>
          <p:nvSpPr>
            <p:cNvPr id="233" name="Google Shape;233;p14"/>
            <p:cNvSpPr txBox="1"/>
            <p:nvPr/>
          </p:nvSpPr>
          <p:spPr>
            <a:xfrm>
              <a:off x="2343954" y="2241624"/>
              <a:ext cx="134584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Inicio del proyecto</a:t>
              </a:r>
              <a:endParaRPr/>
            </a:p>
          </p:txBody>
        </p:sp>
        <p:sp>
          <p:nvSpPr>
            <p:cNvPr id="234" name="Google Shape;234;p14"/>
            <p:cNvSpPr txBox="1"/>
            <p:nvPr/>
          </p:nvSpPr>
          <p:spPr>
            <a:xfrm>
              <a:off x="2343954" y="2544884"/>
              <a:ext cx="134584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Planificación</a:t>
              </a:r>
              <a:endParaRPr/>
            </a:p>
          </p:txBody>
        </p:sp>
        <p:sp>
          <p:nvSpPr>
            <p:cNvPr id="235" name="Google Shape;235;p14"/>
            <p:cNvSpPr txBox="1"/>
            <p:nvPr/>
          </p:nvSpPr>
          <p:spPr>
            <a:xfrm>
              <a:off x="2343954" y="2855151"/>
              <a:ext cx="134584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Diseño </a:t>
              </a:r>
              <a:endParaRPr/>
            </a:p>
          </p:txBody>
        </p:sp>
        <p:sp>
          <p:nvSpPr>
            <p:cNvPr id="236" name="Google Shape;236;p14"/>
            <p:cNvSpPr txBox="1"/>
            <p:nvPr/>
          </p:nvSpPr>
          <p:spPr>
            <a:xfrm>
              <a:off x="2343954" y="3168941"/>
              <a:ext cx="134584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Ingeniería </a:t>
              </a:r>
              <a:endParaRPr/>
            </a:p>
          </p:txBody>
        </p:sp>
        <p:sp>
          <p:nvSpPr>
            <p:cNvPr id="237" name="Google Shape;237;p14"/>
            <p:cNvSpPr txBox="1"/>
            <p:nvPr/>
          </p:nvSpPr>
          <p:spPr>
            <a:xfrm>
              <a:off x="2343954" y="3470421"/>
              <a:ext cx="134584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Revisión y validación</a:t>
              </a:r>
              <a:endParaRPr/>
            </a:p>
          </p:txBody>
        </p:sp>
        <p:sp>
          <p:nvSpPr>
            <p:cNvPr id="238" name="Google Shape;238;p14"/>
            <p:cNvSpPr txBox="1"/>
            <p:nvPr/>
          </p:nvSpPr>
          <p:spPr>
            <a:xfrm>
              <a:off x="2343954" y="3778982"/>
              <a:ext cx="134584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Pruebas y testeo</a:t>
              </a:r>
              <a:endParaRPr/>
            </a:p>
          </p:txBody>
        </p:sp>
        <p:sp>
          <p:nvSpPr>
            <p:cNvPr id="239" name="Google Shape;239;p14"/>
            <p:cNvSpPr txBox="1"/>
            <p:nvPr/>
          </p:nvSpPr>
          <p:spPr>
            <a:xfrm>
              <a:off x="2343954" y="4090992"/>
              <a:ext cx="134584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Implementación </a:t>
              </a:r>
              <a:endParaRPr/>
            </a:p>
          </p:txBody>
        </p:sp>
        <p:sp>
          <p:nvSpPr>
            <p:cNvPr id="240" name="Google Shape;240;p14"/>
            <p:cNvSpPr txBox="1"/>
            <p:nvPr/>
          </p:nvSpPr>
          <p:spPr>
            <a:xfrm>
              <a:off x="2343954" y="4411222"/>
              <a:ext cx="134584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Hito de finalización</a:t>
              </a:r>
              <a:endParaRPr/>
            </a:p>
          </p:txBody>
        </p:sp>
        <p:grpSp>
          <p:nvGrpSpPr>
            <p:cNvPr id="241" name="Google Shape;241;p14"/>
            <p:cNvGrpSpPr/>
            <p:nvPr/>
          </p:nvGrpSpPr>
          <p:grpSpPr>
            <a:xfrm>
              <a:off x="3772963" y="1864086"/>
              <a:ext cx="4631262" cy="2834914"/>
              <a:chOff x="3772963" y="1864086"/>
              <a:chExt cx="4631262" cy="2834914"/>
            </a:xfrm>
          </p:grpSpPr>
          <p:grpSp>
            <p:nvGrpSpPr>
              <p:cNvPr id="242" name="Google Shape;242;p14"/>
              <p:cNvGrpSpPr/>
              <p:nvPr/>
            </p:nvGrpSpPr>
            <p:grpSpPr>
              <a:xfrm>
                <a:off x="3825350" y="4647652"/>
                <a:ext cx="4578875" cy="51348"/>
                <a:chOff x="3825350" y="4647652"/>
                <a:chExt cx="4578875" cy="51348"/>
              </a:xfrm>
            </p:grpSpPr>
            <p:cxnSp>
              <p:nvCxnSpPr>
                <p:cNvPr id="243" name="Google Shape;243;p14"/>
                <p:cNvCxnSpPr/>
                <p:nvPr/>
              </p:nvCxnSpPr>
              <p:spPr>
                <a:xfrm rot="10800000">
                  <a:off x="3825350" y="4655461"/>
                  <a:ext cx="4578875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A5A5A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244" name="Google Shape;244;p14"/>
                <p:cNvGrpSpPr/>
                <p:nvPr/>
              </p:nvGrpSpPr>
              <p:grpSpPr>
                <a:xfrm>
                  <a:off x="4397971" y="4647652"/>
                  <a:ext cx="3996803" cy="51348"/>
                  <a:chOff x="4397971" y="4597400"/>
                  <a:chExt cx="3996803" cy="101600"/>
                </a:xfrm>
              </p:grpSpPr>
              <p:cxnSp>
                <p:nvCxnSpPr>
                  <p:cNvPr id="245" name="Google Shape;245;p14"/>
                  <p:cNvCxnSpPr/>
                  <p:nvPr/>
                </p:nvCxnSpPr>
                <p:spPr>
                  <a:xfrm>
                    <a:off x="4397971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6" name="Google Shape;246;p14"/>
                  <p:cNvCxnSpPr/>
                  <p:nvPr/>
                </p:nvCxnSpPr>
                <p:spPr>
                  <a:xfrm>
                    <a:off x="4970140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7" name="Google Shape;247;p14"/>
                  <p:cNvCxnSpPr/>
                  <p:nvPr/>
                </p:nvCxnSpPr>
                <p:spPr>
                  <a:xfrm>
                    <a:off x="5546204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8" name="Google Shape;248;p14"/>
                  <p:cNvCxnSpPr/>
                  <p:nvPr/>
                </p:nvCxnSpPr>
                <p:spPr>
                  <a:xfrm>
                    <a:off x="6109568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9" name="Google Shape;249;p14"/>
                  <p:cNvCxnSpPr/>
                  <p:nvPr/>
                </p:nvCxnSpPr>
                <p:spPr>
                  <a:xfrm>
                    <a:off x="6685632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0" name="Google Shape;250;p14"/>
                  <p:cNvCxnSpPr/>
                  <p:nvPr/>
                </p:nvCxnSpPr>
                <p:spPr>
                  <a:xfrm>
                    <a:off x="7255346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1" name="Google Shape;251;p14"/>
                  <p:cNvCxnSpPr/>
                  <p:nvPr/>
                </p:nvCxnSpPr>
                <p:spPr>
                  <a:xfrm>
                    <a:off x="7828235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2" name="Google Shape;252;p14"/>
                  <p:cNvCxnSpPr/>
                  <p:nvPr/>
                </p:nvCxnSpPr>
                <p:spPr>
                  <a:xfrm>
                    <a:off x="8394774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</p:grpSp>
          <p:grpSp>
            <p:nvGrpSpPr>
              <p:cNvPr id="253" name="Google Shape;253;p14"/>
              <p:cNvGrpSpPr/>
              <p:nvPr/>
            </p:nvGrpSpPr>
            <p:grpSpPr>
              <a:xfrm>
                <a:off x="3772963" y="1864086"/>
                <a:ext cx="58468" cy="2834914"/>
                <a:chOff x="3772963" y="1864086"/>
                <a:chExt cx="58468" cy="2834914"/>
              </a:xfrm>
            </p:grpSpPr>
            <p:cxnSp>
              <p:nvCxnSpPr>
                <p:cNvPr id="254" name="Google Shape;254;p14"/>
                <p:cNvCxnSpPr/>
                <p:nvPr/>
              </p:nvCxnSpPr>
              <p:spPr>
                <a:xfrm>
                  <a:off x="3824592" y="1864086"/>
                  <a:ext cx="0" cy="2834914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A5A5A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255" name="Google Shape;255;p14"/>
                <p:cNvGrpSpPr/>
                <p:nvPr/>
              </p:nvGrpSpPr>
              <p:grpSpPr>
                <a:xfrm rot="5400000">
                  <a:off x="2410050" y="3233440"/>
                  <a:ext cx="2784295" cy="58468"/>
                  <a:chOff x="4397971" y="4597399"/>
                  <a:chExt cx="3996803" cy="104156"/>
                </a:xfrm>
              </p:grpSpPr>
              <p:cxnSp>
                <p:nvCxnSpPr>
                  <p:cNvPr id="256" name="Google Shape;256;p14"/>
                  <p:cNvCxnSpPr/>
                  <p:nvPr/>
                </p:nvCxnSpPr>
                <p:spPr>
                  <a:xfrm>
                    <a:off x="4397971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7" name="Google Shape;257;p14"/>
                  <p:cNvCxnSpPr/>
                  <p:nvPr/>
                </p:nvCxnSpPr>
                <p:spPr>
                  <a:xfrm>
                    <a:off x="5718777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8" name="Google Shape;258;p14"/>
                  <p:cNvCxnSpPr/>
                  <p:nvPr/>
                </p:nvCxnSpPr>
                <p:spPr>
                  <a:xfrm>
                    <a:off x="6165077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9" name="Google Shape;259;p14"/>
                  <p:cNvCxnSpPr/>
                  <p:nvPr/>
                </p:nvCxnSpPr>
                <p:spPr>
                  <a:xfrm>
                    <a:off x="6613651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0" name="Google Shape;260;p14"/>
                  <p:cNvCxnSpPr/>
                  <p:nvPr/>
                </p:nvCxnSpPr>
                <p:spPr>
                  <a:xfrm>
                    <a:off x="7054959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1" name="Google Shape;261;p14"/>
                  <p:cNvCxnSpPr/>
                  <p:nvPr/>
                </p:nvCxnSpPr>
                <p:spPr>
                  <a:xfrm>
                    <a:off x="7494910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2" name="Google Shape;262;p14"/>
                  <p:cNvCxnSpPr/>
                  <p:nvPr/>
                </p:nvCxnSpPr>
                <p:spPr>
                  <a:xfrm>
                    <a:off x="7943025" y="4597399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3" name="Google Shape;263;p14"/>
                  <p:cNvCxnSpPr/>
                  <p:nvPr/>
                </p:nvCxnSpPr>
                <p:spPr>
                  <a:xfrm>
                    <a:off x="8394774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4" name="Google Shape;264;p14"/>
                  <p:cNvCxnSpPr/>
                  <p:nvPr/>
                </p:nvCxnSpPr>
                <p:spPr>
                  <a:xfrm>
                    <a:off x="5277960" y="4599947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5" name="Google Shape;265;p14"/>
                  <p:cNvCxnSpPr/>
                  <p:nvPr/>
                </p:nvCxnSpPr>
                <p:spPr>
                  <a:xfrm>
                    <a:off x="4834547" y="4599955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</p:grpSp>
        </p:grpSp>
        <p:sp>
          <p:nvSpPr>
            <p:cNvPr id="266" name="Google Shape;266;p14"/>
            <p:cNvSpPr txBox="1"/>
            <p:nvPr/>
          </p:nvSpPr>
          <p:spPr>
            <a:xfrm>
              <a:off x="3540559" y="4746227"/>
              <a:ext cx="48532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01-feb</a:t>
              </a:r>
              <a:endParaRPr/>
            </a:p>
          </p:txBody>
        </p:sp>
        <p:sp>
          <p:nvSpPr>
            <p:cNvPr id="267" name="Google Shape;267;p14"/>
            <p:cNvSpPr txBox="1"/>
            <p:nvPr/>
          </p:nvSpPr>
          <p:spPr>
            <a:xfrm>
              <a:off x="4103298" y="4746227"/>
              <a:ext cx="48532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08-feb</a:t>
              </a:r>
              <a:endParaRPr/>
            </a:p>
          </p:txBody>
        </p:sp>
        <p:sp>
          <p:nvSpPr>
            <p:cNvPr id="268" name="Google Shape;268;p14"/>
            <p:cNvSpPr txBox="1"/>
            <p:nvPr/>
          </p:nvSpPr>
          <p:spPr>
            <a:xfrm>
              <a:off x="4686922" y="4746227"/>
              <a:ext cx="48532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15-feb</a:t>
              </a:r>
              <a:endParaRPr/>
            </a:p>
          </p:txBody>
        </p:sp>
        <p:sp>
          <p:nvSpPr>
            <p:cNvPr id="269" name="Google Shape;269;p14"/>
            <p:cNvSpPr txBox="1"/>
            <p:nvPr/>
          </p:nvSpPr>
          <p:spPr>
            <a:xfrm>
              <a:off x="5262986" y="4746227"/>
              <a:ext cx="48532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22-feb</a:t>
              </a:r>
              <a:endParaRPr/>
            </a:p>
          </p:txBody>
        </p:sp>
        <p:sp>
          <p:nvSpPr>
            <p:cNvPr id="270" name="Google Shape;270;p14"/>
            <p:cNvSpPr txBox="1"/>
            <p:nvPr/>
          </p:nvSpPr>
          <p:spPr>
            <a:xfrm>
              <a:off x="5858482" y="4746227"/>
              <a:ext cx="48532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01-mar</a:t>
              </a:r>
              <a:endParaRPr/>
            </a:p>
          </p:txBody>
        </p:sp>
        <p:sp>
          <p:nvSpPr>
            <p:cNvPr id="271" name="Google Shape;271;p14"/>
            <p:cNvSpPr txBox="1"/>
            <p:nvPr/>
          </p:nvSpPr>
          <p:spPr>
            <a:xfrm>
              <a:off x="6417920" y="4746227"/>
              <a:ext cx="48532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08-mar</a:t>
              </a:r>
              <a:endParaRPr/>
            </a:p>
          </p:txBody>
        </p:sp>
        <p:sp>
          <p:nvSpPr>
            <p:cNvPr id="272" name="Google Shape;272;p14"/>
            <p:cNvSpPr txBox="1"/>
            <p:nvPr/>
          </p:nvSpPr>
          <p:spPr>
            <a:xfrm>
              <a:off x="6989828" y="4746227"/>
              <a:ext cx="48532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15-mar</a:t>
              </a:r>
              <a:endParaRPr/>
            </a:p>
          </p:txBody>
        </p:sp>
        <p:sp>
          <p:nvSpPr>
            <p:cNvPr id="273" name="Google Shape;273;p14"/>
            <p:cNvSpPr txBox="1"/>
            <p:nvPr/>
          </p:nvSpPr>
          <p:spPr>
            <a:xfrm>
              <a:off x="7560385" y="4746227"/>
              <a:ext cx="48532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22-mar</a:t>
              </a:r>
              <a:endParaRPr/>
            </a:p>
          </p:txBody>
        </p:sp>
        <p:sp>
          <p:nvSpPr>
            <p:cNvPr id="274" name="Google Shape;274;p14"/>
            <p:cNvSpPr txBox="1"/>
            <p:nvPr/>
          </p:nvSpPr>
          <p:spPr>
            <a:xfrm>
              <a:off x="8143520" y="4746227"/>
              <a:ext cx="48532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29-mar</a:t>
              </a:r>
              <a:endParaRPr/>
            </a:p>
          </p:txBody>
        </p:sp>
        <p:grpSp>
          <p:nvGrpSpPr>
            <p:cNvPr id="275" name="Google Shape;275;p14"/>
            <p:cNvGrpSpPr/>
            <p:nvPr/>
          </p:nvGrpSpPr>
          <p:grpSpPr>
            <a:xfrm>
              <a:off x="3832167" y="1974012"/>
              <a:ext cx="3744884" cy="133004"/>
              <a:chOff x="3832167" y="1974012"/>
              <a:chExt cx="3744884" cy="133004"/>
            </a:xfrm>
          </p:grpSpPr>
          <p:sp>
            <p:nvSpPr>
              <p:cNvPr id="276" name="Google Shape;276;p14"/>
              <p:cNvSpPr/>
              <p:nvPr/>
            </p:nvSpPr>
            <p:spPr>
              <a:xfrm>
                <a:off x="3832167" y="1974012"/>
                <a:ext cx="3744884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 flipH="1" rot="10800000">
                <a:off x="3832167" y="1974012"/>
                <a:ext cx="290945" cy="133004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 rot="10800000">
                <a:off x="7272353" y="1974012"/>
                <a:ext cx="290945" cy="133004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9" name="Google Shape;279;p14"/>
            <p:cNvSpPr/>
            <p:nvPr/>
          </p:nvSpPr>
          <p:spPr>
            <a:xfrm>
              <a:off x="3828011" y="2269375"/>
              <a:ext cx="153785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990282" y="2579131"/>
              <a:ext cx="490278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89625" y="2890751"/>
              <a:ext cx="639328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5128631" y="3200914"/>
              <a:ext cx="981223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6115963" y="3515235"/>
              <a:ext cx="650597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6759878" y="3818542"/>
              <a:ext cx="497133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7262691" y="4132862"/>
              <a:ext cx="322674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6" name="Google Shape;286;p14"/>
            <p:cNvCxnSpPr/>
            <p:nvPr/>
          </p:nvCxnSpPr>
          <p:spPr>
            <a:xfrm>
              <a:off x="7909304" y="1849388"/>
              <a:ext cx="0" cy="2800517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" name="Google Shape;287;p14"/>
            <p:cNvCxnSpPr/>
            <p:nvPr/>
          </p:nvCxnSpPr>
          <p:spPr>
            <a:xfrm>
              <a:off x="4259628" y="1905873"/>
              <a:ext cx="0" cy="2698324"/>
            </a:xfrm>
            <a:prstGeom prst="straightConnector1">
              <a:avLst/>
            </a:prstGeom>
            <a:solidFill>
              <a:schemeClr val="l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CRONOGRAMAS</a:t>
            </a:r>
            <a:endParaRPr/>
          </a:p>
        </p:txBody>
      </p:sp>
      <p:sp>
        <p:nvSpPr>
          <p:cNvPr id="294" name="Google Shape;294;p15"/>
          <p:cNvSpPr txBox="1"/>
          <p:nvPr/>
        </p:nvSpPr>
        <p:spPr>
          <a:xfrm>
            <a:off x="509677" y="919252"/>
            <a:ext cx="4704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DE HITOS</a:t>
            </a:r>
            <a:endParaRPr/>
          </a:p>
        </p:txBody>
      </p:sp>
      <p:grpSp>
        <p:nvGrpSpPr>
          <p:cNvPr id="295" name="Google Shape;295;p15"/>
          <p:cNvGrpSpPr/>
          <p:nvPr/>
        </p:nvGrpSpPr>
        <p:grpSpPr>
          <a:xfrm>
            <a:off x="2025262" y="1561279"/>
            <a:ext cx="5653757" cy="3078249"/>
            <a:chOff x="2343954" y="1503970"/>
            <a:chExt cx="6284892" cy="3421878"/>
          </a:xfrm>
        </p:grpSpPr>
        <p:cxnSp>
          <p:nvCxnSpPr>
            <p:cNvPr id="296" name="Google Shape;296;p15"/>
            <p:cNvCxnSpPr/>
            <p:nvPr/>
          </p:nvCxnSpPr>
          <p:spPr>
            <a:xfrm>
              <a:off x="4646814" y="1849388"/>
              <a:ext cx="0" cy="2800517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7" name="Google Shape;297;p15"/>
            <p:cNvCxnSpPr/>
            <p:nvPr/>
          </p:nvCxnSpPr>
          <p:spPr>
            <a:xfrm>
              <a:off x="5461032" y="1849388"/>
              <a:ext cx="0" cy="2800517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p15"/>
            <p:cNvCxnSpPr/>
            <p:nvPr/>
          </p:nvCxnSpPr>
          <p:spPr>
            <a:xfrm>
              <a:off x="6280760" y="1849388"/>
              <a:ext cx="0" cy="2800517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9" name="Google Shape;299;p15"/>
            <p:cNvCxnSpPr/>
            <p:nvPr/>
          </p:nvCxnSpPr>
          <p:spPr>
            <a:xfrm>
              <a:off x="7092280" y="1849388"/>
              <a:ext cx="0" cy="2800517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0" name="Google Shape;300;p15"/>
            <p:cNvSpPr/>
            <p:nvPr/>
          </p:nvSpPr>
          <p:spPr>
            <a:xfrm>
              <a:off x="5078314" y="3053651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426761" y="2742053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6062736" y="3364740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6704580" y="3668774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7202318" y="3981088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3928375" y="2435958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7443989" y="4365938"/>
              <a:ext cx="354169" cy="2189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7533683" y="4440498"/>
              <a:ext cx="119483" cy="104796"/>
            </a:xfrm>
            <a:prstGeom prst="flowChartSor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5"/>
            <p:cNvSpPr txBox="1"/>
            <p:nvPr/>
          </p:nvSpPr>
          <p:spPr>
            <a:xfrm>
              <a:off x="4699438" y="1503970"/>
              <a:ext cx="2432971" cy="188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PROYECTO /PROJECT</a:t>
              </a:r>
              <a:endParaRPr/>
            </a:p>
          </p:txBody>
        </p:sp>
        <p:sp>
          <p:nvSpPr>
            <p:cNvPr id="309" name="Google Shape;309;p15"/>
            <p:cNvSpPr txBox="1"/>
            <p:nvPr/>
          </p:nvSpPr>
          <p:spPr>
            <a:xfrm>
              <a:off x="2343954" y="1925192"/>
              <a:ext cx="134584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Proyecto IT</a:t>
              </a:r>
              <a:endParaRPr/>
            </a:p>
          </p:txBody>
        </p:sp>
        <p:sp>
          <p:nvSpPr>
            <p:cNvPr id="310" name="Google Shape;310;p15"/>
            <p:cNvSpPr txBox="1"/>
            <p:nvPr/>
          </p:nvSpPr>
          <p:spPr>
            <a:xfrm>
              <a:off x="2343954" y="2241625"/>
              <a:ext cx="134584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Inicio del proyecto</a:t>
              </a:r>
              <a:endParaRPr/>
            </a:p>
          </p:txBody>
        </p:sp>
        <p:sp>
          <p:nvSpPr>
            <p:cNvPr id="311" name="Google Shape;311;p15"/>
            <p:cNvSpPr txBox="1"/>
            <p:nvPr/>
          </p:nvSpPr>
          <p:spPr>
            <a:xfrm>
              <a:off x="2343954" y="2544884"/>
              <a:ext cx="134584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Planificación</a:t>
              </a:r>
              <a:endParaRPr/>
            </a:p>
          </p:txBody>
        </p:sp>
        <p:sp>
          <p:nvSpPr>
            <p:cNvPr id="312" name="Google Shape;312;p15"/>
            <p:cNvSpPr txBox="1"/>
            <p:nvPr/>
          </p:nvSpPr>
          <p:spPr>
            <a:xfrm>
              <a:off x="2343954" y="2855151"/>
              <a:ext cx="134584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Diseño </a:t>
              </a:r>
              <a:endParaRPr/>
            </a:p>
          </p:txBody>
        </p:sp>
        <p:sp>
          <p:nvSpPr>
            <p:cNvPr id="313" name="Google Shape;313;p15"/>
            <p:cNvSpPr txBox="1"/>
            <p:nvPr/>
          </p:nvSpPr>
          <p:spPr>
            <a:xfrm>
              <a:off x="2343954" y="3168941"/>
              <a:ext cx="134584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Ingeniería </a:t>
              </a:r>
              <a:endParaRPr/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2343954" y="3470421"/>
              <a:ext cx="134584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Revisión y validación</a:t>
              </a:r>
              <a:endParaRPr/>
            </a:p>
          </p:txBody>
        </p:sp>
        <p:sp>
          <p:nvSpPr>
            <p:cNvPr id="315" name="Google Shape;315;p15"/>
            <p:cNvSpPr txBox="1"/>
            <p:nvPr/>
          </p:nvSpPr>
          <p:spPr>
            <a:xfrm>
              <a:off x="2343954" y="3778982"/>
              <a:ext cx="134584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Pruebas y testeo</a:t>
              </a:r>
              <a:endParaRPr/>
            </a:p>
          </p:txBody>
        </p:sp>
        <p:sp>
          <p:nvSpPr>
            <p:cNvPr id="316" name="Google Shape;316;p15"/>
            <p:cNvSpPr txBox="1"/>
            <p:nvPr/>
          </p:nvSpPr>
          <p:spPr>
            <a:xfrm>
              <a:off x="2343954" y="4090991"/>
              <a:ext cx="134584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Implementación </a:t>
              </a:r>
              <a:endParaRPr/>
            </a:p>
          </p:txBody>
        </p:sp>
        <p:sp>
          <p:nvSpPr>
            <p:cNvPr id="317" name="Google Shape;317;p15"/>
            <p:cNvSpPr txBox="1"/>
            <p:nvPr/>
          </p:nvSpPr>
          <p:spPr>
            <a:xfrm>
              <a:off x="2343954" y="4411222"/>
              <a:ext cx="134584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Hito de finalización</a:t>
              </a:r>
              <a:endParaRPr/>
            </a:p>
          </p:txBody>
        </p:sp>
        <p:grpSp>
          <p:nvGrpSpPr>
            <p:cNvPr id="318" name="Google Shape;318;p15"/>
            <p:cNvGrpSpPr/>
            <p:nvPr/>
          </p:nvGrpSpPr>
          <p:grpSpPr>
            <a:xfrm>
              <a:off x="3772963" y="1864086"/>
              <a:ext cx="4631262" cy="2834914"/>
              <a:chOff x="3772963" y="1864086"/>
              <a:chExt cx="4631262" cy="2834914"/>
            </a:xfrm>
          </p:grpSpPr>
          <p:grpSp>
            <p:nvGrpSpPr>
              <p:cNvPr id="319" name="Google Shape;319;p15"/>
              <p:cNvGrpSpPr/>
              <p:nvPr/>
            </p:nvGrpSpPr>
            <p:grpSpPr>
              <a:xfrm>
                <a:off x="3825350" y="4647652"/>
                <a:ext cx="4578875" cy="51348"/>
                <a:chOff x="3825350" y="4647652"/>
                <a:chExt cx="4578875" cy="51348"/>
              </a:xfrm>
            </p:grpSpPr>
            <p:cxnSp>
              <p:nvCxnSpPr>
                <p:cNvPr id="320" name="Google Shape;320;p15"/>
                <p:cNvCxnSpPr/>
                <p:nvPr/>
              </p:nvCxnSpPr>
              <p:spPr>
                <a:xfrm rot="10800000">
                  <a:off x="3825350" y="4655461"/>
                  <a:ext cx="4578875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A5A5A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321" name="Google Shape;321;p15"/>
                <p:cNvGrpSpPr/>
                <p:nvPr/>
              </p:nvGrpSpPr>
              <p:grpSpPr>
                <a:xfrm>
                  <a:off x="4397971" y="4647652"/>
                  <a:ext cx="3996803" cy="51348"/>
                  <a:chOff x="4397971" y="4597400"/>
                  <a:chExt cx="3996803" cy="101600"/>
                </a:xfrm>
              </p:grpSpPr>
              <p:cxnSp>
                <p:nvCxnSpPr>
                  <p:cNvPr id="322" name="Google Shape;322;p15"/>
                  <p:cNvCxnSpPr/>
                  <p:nvPr/>
                </p:nvCxnSpPr>
                <p:spPr>
                  <a:xfrm>
                    <a:off x="4397971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3" name="Google Shape;323;p15"/>
                  <p:cNvCxnSpPr/>
                  <p:nvPr/>
                </p:nvCxnSpPr>
                <p:spPr>
                  <a:xfrm>
                    <a:off x="4970140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4" name="Google Shape;324;p15"/>
                  <p:cNvCxnSpPr/>
                  <p:nvPr/>
                </p:nvCxnSpPr>
                <p:spPr>
                  <a:xfrm>
                    <a:off x="5546204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5" name="Google Shape;325;p15"/>
                  <p:cNvCxnSpPr/>
                  <p:nvPr/>
                </p:nvCxnSpPr>
                <p:spPr>
                  <a:xfrm>
                    <a:off x="6109568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6" name="Google Shape;326;p15"/>
                  <p:cNvCxnSpPr/>
                  <p:nvPr/>
                </p:nvCxnSpPr>
                <p:spPr>
                  <a:xfrm>
                    <a:off x="6685632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7" name="Google Shape;327;p15"/>
                  <p:cNvCxnSpPr/>
                  <p:nvPr/>
                </p:nvCxnSpPr>
                <p:spPr>
                  <a:xfrm>
                    <a:off x="7255346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8" name="Google Shape;328;p15"/>
                  <p:cNvCxnSpPr/>
                  <p:nvPr/>
                </p:nvCxnSpPr>
                <p:spPr>
                  <a:xfrm>
                    <a:off x="7828235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9" name="Google Shape;329;p15"/>
                  <p:cNvCxnSpPr/>
                  <p:nvPr/>
                </p:nvCxnSpPr>
                <p:spPr>
                  <a:xfrm>
                    <a:off x="8394774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</p:grpSp>
          <p:grpSp>
            <p:nvGrpSpPr>
              <p:cNvPr id="330" name="Google Shape;330;p15"/>
              <p:cNvGrpSpPr/>
              <p:nvPr/>
            </p:nvGrpSpPr>
            <p:grpSpPr>
              <a:xfrm>
                <a:off x="3772963" y="1864086"/>
                <a:ext cx="58468" cy="2834914"/>
                <a:chOff x="3772963" y="1864086"/>
                <a:chExt cx="58468" cy="2834914"/>
              </a:xfrm>
            </p:grpSpPr>
            <p:cxnSp>
              <p:nvCxnSpPr>
                <p:cNvPr id="331" name="Google Shape;331;p15"/>
                <p:cNvCxnSpPr/>
                <p:nvPr/>
              </p:nvCxnSpPr>
              <p:spPr>
                <a:xfrm>
                  <a:off x="3824592" y="1864086"/>
                  <a:ext cx="0" cy="2834914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A5A5A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332" name="Google Shape;332;p15"/>
                <p:cNvGrpSpPr/>
                <p:nvPr/>
              </p:nvGrpSpPr>
              <p:grpSpPr>
                <a:xfrm rot="5400000">
                  <a:off x="2410050" y="3233440"/>
                  <a:ext cx="2784295" cy="58468"/>
                  <a:chOff x="4397971" y="4597399"/>
                  <a:chExt cx="3996803" cy="104156"/>
                </a:xfrm>
              </p:grpSpPr>
              <p:cxnSp>
                <p:nvCxnSpPr>
                  <p:cNvPr id="333" name="Google Shape;333;p15"/>
                  <p:cNvCxnSpPr/>
                  <p:nvPr/>
                </p:nvCxnSpPr>
                <p:spPr>
                  <a:xfrm>
                    <a:off x="4397971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34" name="Google Shape;334;p15"/>
                  <p:cNvCxnSpPr/>
                  <p:nvPr/>
                </p:nvCxnSpPr>
                <p:spPr>
                  <a:xfrm>
                    <a:off x="5718777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35" name="Google Shape;335;p15"/>
                  <p:cNvCxnSpPr/>
                  <p:nvPr/>
                </p:nvCxnSpPr>
                <p:spPr>
                  <a:xfrm>
                    <a:off x="6165077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36" name="Google Shape;336;p15"/>
                  <p:cNvCxnSpPr/>
                  <p:nvPr/>
                </p:nvCxnSpPr>
                <p:spPr>
                  <a:xfrm>
                    <a:off x="6613651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37" name="Google Shape;337;p15"/>
                  <p:cNvCxnSpPr/>
                  <p:nvPr/>
                </p:nvCxnSpPr>
                <p:spPr>
                  <a:xfrm>
                    <a:off x="7054959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38" name="Google Shape;338;p15"/>
                  <p:cNvCxnSpPr/>
                  <p:nvPr/>
                </p:nvCxnSpPr>
                <p:spPr>
                  <a:xfrm>
                    <a:off x="7494910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39" name="Google Shape;339;p15"/>
                  <p:cNvCxnSpPr/>
                  <p:nvPr/>
                </p:nvCxnSpPr>
                <p:spPr>
                  <a:xfrm>
                    <a:off x="7943025" y="4597399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40" name="Google Shape;340;p15"/>
                  <p:cNvCxnSpPr/>
                  <p:nvPr/>
                </p:nvCxnSpPr>
                <p:spPr>
                  <a:xfrm>
                    <a:off x="8394774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41" name="Google Shape;341;p15"/>
                  <p:cNvCxnSpPr/>
                  <p:nvPr/>
                </p:nvCxnSpPr>
                <p:spPr>
                  <a:xfrm>
                    <a:off x="5277960" y="4599947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42" name="Google Shape;342;p15"/>
                  <p:cNvCxnSpPr/>
                  <p:nvPr/>
                </p:nvCxnSpPr>
                <p:spPr>
                  <a:xfrm>
                    <a:off x="4834547" y="4599955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</p:grpSp>
        </p:grpSp>
        <p:sp>
          <p:nvSpPr>
            <p:cNvPr id="343" name="Google Shape;343;p15"/>
            <p:cNvSpPr txBox="1"/>
            <p:nvPr/>
          </p:nvSpPr>
          <p:spPr>
            <a:xfrm>
              <a:off x="3540559" y="4746227"/>
              <a:ext cx="48532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01-feb</a:t>
              </a:r>
              <a:endParaRPr/>
            </a:p>
          </p:txBody>
        </p:sp>
        <p:sp>
          <p:nvSpPr>
            <p:cNvPr id="344" name="Google Shape;344;p15"/>
            <p:cNvSpPr txBox="1"/>
            <p:nvPr/>
          </p:nvSpPr>
          <p:spPr>
            <a:xfrm>
              <a:off x="4103298" y="4746227"/>
              <a:ext cx="48532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08-feb</a:t>
              </a:r>
              <a:endParaRPr/>
            </a:p>
          </p:txBody>
        </p:sp>
        <p:sp>
          <p:nvSpPr>
            <p:cNvPr id="345" name="Google Shape;345;p15"/>
            <p:cNvSpPr txBox="1"/>
            <p:nvPr/>
          </p:nvSpPr>
          <p:spPr>
            <a:xfrm>
              <a:off x="4686922" y="4746227"/>
              <a:ext cx="48532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15-feb</a:t>
              </a:r>
              <a:endParaRPr/>
            </a:p>
          </p:txBody>
        </p:sp>
        <p:sp>
          <p:nvSpPr>
            <p:cNvPr id="346" name="Google Shape;346;p15"/>
            <p:cNvSpPr txBox="1"/>
            <p:nvPr/>
          </p:nvSpPr>
          <p:spPr>
            <a:xfrm>
              <a:off x="5262986" y="4746227"/>
              <a:ext cx="48532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22-feb</a:t>
              </a:r>
              <a:endParaRPr/>
            </a:p>
          </p:txBody>
        </p:sp>
        <p:sp>
          <p:nvSpPr>
            <p:cNvPr id="347" name="Google Shape;347;p15"/>
            <p:cNvSpPr txBox="1"/>
            <p:nvPr/>
          </p:nvSpPr>
          <p:spPr>
            <a:xfrm>
              <a:off x="5858482" y="4746227"/>
              <a:ext cx="48532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01-mar</a:t>
              </a:r>
              <a:endParaRPr/>
            </a:p>
          </p:txBody>
        </p:sp>
        <p:sp>
          <p:nvSpPr>
            <p:cNvPr id="348" name="Google Shape;348;p15"/>
            <p:cNvSpPr txBox="1"/>
            <p:nvPr/>
          </p:nvSpPr>
          <p:spPr>
            <a:xfrm>
              <a:off x="6417920" y="4746227"/>
              <a:ext cx="48532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08-mar</a:t>
              </a:r>
              <a:endParaRPr/>
            </a:p>
          </p:txBody>
        </p:sp>
        <p:sp>
          <p:nvSpPr>
            <p:cNvPr id="349" name="Google Shape;349;p15"/>
            <p:cNvSpPr txBox="1"/>
            <p:nvPr/>
          </p:nvSpPr>
          <p:spPr>
            <a:xfrm>
              <a:off x="6989828" y="4746227"/>
              <a:ext cx="48532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15-mar</a:t>
              </a:r>
              <a:endParaRPr/>
            </a:p>
          </p:txBody>
        </p:sp>
        <p:sp>
          <p:nvSpPr>
            <p:cNvPr id="350" name="Google Shape;350;p15"/>
            <p:cNvSpPr txBox="1"/>
            <p:nvPr/>
          </p:nvSpPr>
          <p:spPr>
            <a:xfrm>
              <a:off x="7560385" y="4746227"/>
              <a:ext cx="48532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22-mar</a:t>
              </a:r>
              <a:endParaRPr/>
            </a:p>
          </p:txBody>
        </p:sp>
        <p:sp>
          <p:nvSpPr>
            <p:cNvPr id="351" name="Google Shape;351;p15"/>
            <p:cNvSpPr txBox="1"/>
            <p:nvPr/>
          </p:nvSpPr>
          <p:spPr>
            <a:xfrm>
              <a:off x="8143520" y="4746227"/>
              <a:ext cx="485326" cy="179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29-mar</a:t>
              </a:r>
              <a:endParaRPr/>
            </a:p>
          </p:txBody>
        </p:sp>
        <p:grpSp>
          <p:nvGrpSpPr>
            <p:cNvPr id="352" name="Google Shape;352;p15"/>
            <p:cNvGrpSpPr/>
            <p:nvPr/>
          </p:nvGrpSpPr>
          <p:grpSpPr>
            <a:xfrm>
              <a:off x="3832167" y="1974012"/>
              <a:ext cx="3744884" cy="133004"/>
              <a:chOff x="3832167" y="1974012"/>
              <a:chExt cx="3744884" cy="133004"/>
            </a:xfrm>
          </p:grpSpPr>
          <p:sp>
            <p:nvSpPr>
              <p:cNvPr id="353" name="Google Shape;353;p15"/>
              <p:cNvSpPr/>
              <p:nvPr/>
            </p:nvSpPr>
            <p:spPr>
              <a:xfrm>
                <a:off x="3832167" y="1974012"/>
                <a:ext cx="3744884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 flipH="1" rot="10800000">
                <a:off x="3832167" y="1974012"/>
                <a:ext cx="290945" cy="133004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 rot="10800000">
                <a:off x="7272353" y="1974012"/>
                <a:ext cx="290945" cy="133004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6" name="Google Shape;356;p15"/>
            <p:cNvSpPr/>
            <p:nvPr/>
          </p:nvSpPr>
          <p:spPr>
            <a:xfrm>
              <a:off x="3828011" y="2269375"/>
              <a:ext cx="153785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3990282" y="2579131"/>
              <a:ext cx="490278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4489625" y="2890751"/>
              <a:ext cx="639328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5128631" y="3200914"/>
              <a:ext cx="981223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6115963" y="3515235"/>
              <a:ext cx="650597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6759878" y="3818542"/>
              <a:ext cx="497133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7262691" y="4132862"/>
              <a:ext cx="322674" cy="1163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3" name="Google Shape;363;p15"/>
            <p:cNvCxnSpPr/>
            <p:nvPr/>
          </p:nvCxnSpPr>
          <p:spPr>
            <a:xfrm>
              <a:off x="7909304" y="1849388"/>
              <a:ext cx="0" cy="2800517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p15"/>
            <p:cNvCxnSpPr/>
            <p:nvPr/>
          </p:nvCxnSpPr>
          <p:spPr>
            <a:xfrm>
              <a:off x="4259628" y="1905873"/>
              <a:ext cx="0" cy="2698324"/>
            </a:xfrm>
            <a:prstGeom prst="straightConnector1">
              <a:avLst/>
            </a:prstGeom>
            <a:solidFill>
              <a:schemeClr val="l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</p:grpSp>
      <p:sp>
        <p:nvSpPr>
          <p:cNvPr id="365" name="Google Shape;365;p15"/>
          <p:cNvSpPr/>
          <p:nvPr/>
        </p:nvSpPr>
        <p:spPr>
          <a:xfrm>
            <a:off x="1953255" y="2170998"/>
            <a:ext cx="1447800" cy="2226734"/>
          </a:xfrm>
          <a:prstGeom prst="roundRect">
            <a:avLst>
              <a:gd fmla="val 4824" name="adj"/>
            </a:avLst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15"/>
          <p:cNvGrpSpPr/>
          <p:nvPr/>
        </p:nvGrpSpPr>
        <p:grpSpPr>
          <a:xfrm>
            <a:off x="1551420" y="2928176"/>
            <a:ext cx="382121" cy="252000"/>
            <a:chOff x="1240699" y="3034711"/>
            <a:chExt cx="382121" cy="252000"/>
          </a:xfrm>
        </p:grpSpPr>
        <p:sp>
          <p:nvSpPr>
            <p:cNvPr id="367" name="Google Shape;367;p15"/>
            <p:cNvSpPr/>
            <p:nvPr/>
          </p:nvSpPr>
          <p:spPr>
            <a:xfrm>
              <a:off x="1240699" y="3034711"/>
              <a:ext cx="252000" cy="25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8" name="Google Shape;368;p15"/>
            <p:cNvCxnSpPr/>
            <p:nvPr/>
          </p:nvCxnSpPr>
          <p:spPr>
            <a:xfrm rot="10800000">
              <a:off x="1387883" y="3164852"/>
              <a:ext cx="234937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9" name="Google Shape;369;p15"/>
          <p:cNvSpPr/>
          <p:nvPr/>
        </p:nvSpPr>
        <p:spPr>
          <a:xfrm>
            <a:off x="3350254" y="1500015"/>
            <a:ext cx="398261" cy="298450"/>
          </a:xfrm>
          <a:custGeom>
            <a:rect b="b" l="l" r="r" t="t"/>
            <a:pathLst>
              <a:path extrusionOk="0" h="298450" w="398261">
                <a:moveTo>
                  <a:pt x="0" y="0"/>
                </a:moveTo>
                <a:cubicBezTo>
                  <a:pt x="142346" y="35454"/>
                  <a:pt x="284692" y="70908"/>
                  <a:pt x="349250" y="120650"/>
                </a:cubicBezTo>
                <a:cubicBezTo>
                  <a:pt x="413808" y="170392"/>
                  <a:pt x="400579" y="234421"/>
                  <a:pt x="387350" y="298450"/>
                </a:cubicBez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0" name="Google Shape;370;p15"/>
          <p:cNvCxnSpPr/>
          <p:nvPr/>
        </p:nvCxnSpPr>
        <p:spPr>
          <a:xfrm flipH="1">
            <a:off x="4002186" y="1239665"/>
            <a:ext cx="2895602" cy="145626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1" name="Google Shape;371;p15"/>
          <p:cNvSpPr/>
          <p:nvPr/>
        </p:nvSpPr>
        <p:spPr>
          <a:xfrm>
            <a:off x="3087786" y="4363871"/>
            <a:ext cx="4690533" cy="330195"/>
          </a:xfrm>
          <a:prstGeom prst="roundRect">
            <a:avLst>
              <a:gd fmla="val 15081" name="adj"/>
            </a:avLst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5"/>
          <p:cNvSpPr/>
          <p:nvPr/>
        </p:nvSpPr>
        <p:spPr>
          <a:xfrm rot="1586756">
            <a:off x="3329844" y="2970678"/>
            <a:ext cx="3831161" cy="602664"/>
          </a:xfrm>
          <a:prstGeom prst="roundRect">
            <a:avLst>
              <a:gd fmla="val 15081" name="adj"/>
            </a:avLst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15"/>
          <p:cNvGrpSpPr/>
          <p:nvPr/>
        </p:nvGrpSpPr>
        <p:grpSpPr>
          <a:xfrm>
            <a:off x="4837180" y="4701858"/>
            <a:ext cx="252000" cy="400195"/>
            <a:chOff x="1240699" y="2886517"/>
            <a:chExt cx="252000" cy="400194"/>
          </a:xfrm>
        </p:grpSpPr>
        <p:cxnSp>
          <p:nvCxnSpPr>
            <p:cNvPr id="374" name="Google Shape;374;p15"/>
            <p:cNvCxnSpPr/>
            <p:nvPr/>
          </p:nvCxnSpPr>
          <p:spPr>
            <a:xfrm rot="-5400000">
              <a:off x="1249231" y="3003985"/>
              <a:ext cx="234937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5" name="Google Shape;375;p15"/>
            <p:cNvSpPr/>
            <p:nvPr/>
          </p:nvSpPr>
          <p:spPr>
            <a:xfrm>
              <a:off x="1240699" y="3034711"/>
              <a:ext cx="252000" cy="25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15"/>
          <p:cNvSpPr/>
          <p:nvPr/>
        </p:nvSpPr>
        <p:spPr>
          <a:xfrm>
            <a:off x="6835073" y="1111962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15"/>
          <p:cNvGrpSpPr/>
          <p:nvPr/>
        </p:nvGrpSpPr>
        <p:grpSpPr>
          <a:xfrm>
            <a:off x="6297566" y="2853880"/>
            <a:ext cx="252000" cy="652797"/>
            <a:chOff x="1240699" y="3034711"/>
            <a:chExt cx="252000" cy="652797"/>
          </a:xfrm>
        </p:grpSpPr>
        <p:sp>
          <p:nvSpPr>
            <p:cNvPr id="378" name="Google Shape;378;p15"/>
            <p:cNvSpPr/>
            <p:nvPr/>
          </p:nvSpPr>
          <p:spPr>
            <a:xfrm>
              <a:off x="1240699" y="3034711"/>
              <a:ext cx="252000" cy="25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9" name="Google Shape;379;p15"/>
            <p:cNvCxnSpPr/>
            <p:nvPr/>
          </p:nvCxnSpPr>
          <p:spPr>
            <a:xfrm rot="10800000">
              <a:off x="1361417" y="3208252"/>
              <a:ext cx="1" cy="479256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0" name="Google Shape;380;p15"/>
          <p:cNvSpPr txBox="1"/>
          <p:nvPr/>
        </p:nvSpPr>
        <p:spPr>
          <a:xfrm>
            <a:off x="449971" y="2928176"/>
            <a:ext cx="101484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hitos están demarcados por las fases definidas en el ciclo de vida del proyecto.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5"/>
          <p:cNvSpPr txBox="1"/>
          <p:nvPr/>
        </p:nvSpPr>
        <p:spPr>
          <a:xfrm>
            <a:off x="5195081" y="4852778"/>
            <a:ext cx="33050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es la línea de tiempo y puede estar expresada de forma semanal, quincenal, mensual, semestral o anual.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5"/>
          <p:cNvSpPr txBox="1"/>
          <p:nvPr/>
        </p:nvSpPr>
        <p:spPr>
          <a:xfrm>
            <a:off x="7190915" y="1111962"/>
            <a:ext cx="14204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hito es un momento puntual y específico. No tiene duración y está representado por el fin de una fase y el inicio de la siguiente.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5"/>
          <p:cNvSpPr txBox="1"/>
          <p:nvPr/>
        </p:nvSpPr>
        <p:spPr>
          <a:xfrm>
            <a:off x="6648698" y="2853880"/>
            <a:ext cx="165004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barras representan la duración de cada una de las fases del proyecto.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5"/>
          <p:cNvSpPr txBox="1"/>
          <p:nvPr/>
        </p:nvSpPr>
        <p:spPr>
          <a:xfrm>
            <a:off x="1295849" y="1320377"/>
            <a:ext cx="19800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Línea que señala la fecha actual en la que se presenta el cronograma.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"/>
          <p:cNvSpPr txBox="1"/>
          <p:nvPr/>
        </p:nvSpPr>
        <p:spPr>
          <a:xfrm>
            <a:off x="509676" y="919252"/>
            <a:ext cx="7822955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DE ACTIVIDADES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Contiene todas las fases, hitos, actividades o tareas de todo el proyecto.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Muestra con detalle la duración de las actividades, el porcentaje de avance, las fechas inicio y fin y el responsable de cada actividad.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la herramienta adecuada para el seguimiento detallado de todo el trabajo del proyecto.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 estar permanentemente actualizado para que represente fielmente el nivel de avance del trabajo del proyecto.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351" y="2633731"/>
            <a:ext cx="5151299" cy="2600258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6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CRONOGRAMAS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17"/>
          <p:cNvPicPr preferRelativeResize="0"/>
          <p:nvPr/>
        </p:nvPicPr>
        <p:blipFill rotWithShape="1">
          <a:blip r:embed="rId3">
            <a:alphaModFix/>
          </a:blip>
          <a:srcRect b="311" l="359" r="581" t="0"/>
          <a:stretch/>
        </p:blipFill>
        <p:spPr>
          <a:xfrm>
            <a:off x="2748658" y="1435994"/>
            <a:ext cx="5148931" cy="37944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17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CRONOGRAMAS</a:t>
            </a:r>
            <a:endParaRPr/>
          </a:p>
        </p:txBody>
      </p:sp>
      <p:sp>
        <p:nvSpPr>
          <p:cNvPr id="400" name="Google Shape;400;p17"/>
          <p:cNvSpPr txBox="1"/>
          <p:nvPr/>
        </p:nvSpPr>
        <p:spPr>
          <a:xfrm>
            <a:off x="509677" y="919252"/>
            <a:ext cx="4704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DE ACTIVIDADES</a:t>
            </a:r>
            <a:endParaRPr/>
          </a:p>
        </p:txBody>
      </p:sp>
      <p:sp>
        <p:nvSpPr>
          <p:cNvPr id="401" name="Google Shape;401;p17"/>
          <p:cNvSpPr/>
          <p:nvPr/>
        </p:nvSpPr>
        <p:spPr>
          <a:xfrm>
            <a:off x="509864" y="2142606"/>
            <a:ext cx="2085416" cy="2381177"/>
          </a:xfrm>
          <a:prstGeom prst="rightArrowCallout">
            <a:avLst>
              <a:gd fmla="val 21093" name="adj1"/>
              <a:gd fmla="val 13957" name="adj2"/>
              <a:gd fmla="val 10117" name="adj3"/>
              <a:gd fmla="val 85551" name="adj4"/>
            </a:avLst>
          </a:prstGeom>
          <a:solidFill>
            <a:srgbClr val="7150A0"/>
          </a:solidFill>
          <a:ln>
            <a:noFill/>
          </a:ln>
        </p:spPr>
        <p:txBody>
          <a:bodyPr anchorCtr="0" anchor="ctr" bIns="45700" lIns="144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Especialmente diseñado para realizar el </a:t>
            </a:r>
            <a:r>
              <a:rPr b="1" lang="es-PE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control y seguimiento detallado</a:t>
            </a:r>
            <a:r>
              <a:rPr lang="es-P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cumplimiento de las actividades del proyecto.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"/>
          <p:cNvSpPr txBox="1"/>
          <p:nvPr/>
        </p:nvSpPr>
        <p:spPr>
          <a:xfrm>
            <a:off x="602471" y="3360181"/>
            <a:ext cx="123736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Lista detallada de actividades hasta el mínimo nivel de descomposición.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18"/>
          <p:cNvGrpSpPr/>
          <p:nvPr/>
        </p:nvGrpSpPr>
        <p:grpSpPr>
          <a:xfrm>
            <a:off x="1972870" y="1661377"/>
            <a:ext cx="4837665" cy="3570774"/>
            <a:chOff x="1976570" y="1429028"/>
            <a:chExt cx="5169896" cy="3816000"/>
          </a:xfrm>
        </p:grpSpPr>
        <p:pic>
          <p:nvPicPr>
            <p:cNvPr id="409" name="Google Shape;409;p18"/>
            <p:cNvPicPr preferRelativeResize="0"/>
            <p:nvPr/>
          </p:nvPicPr>
          <p:blipFill rotWithShape="1">
            <a:blip r:embed="rId3">
              <a:alphaModFix/>
            </a:blip>
            <a:srcRect b="311" l="359" r="581" t="0"/>
            <a:stretch/>
          </p:blipFill>
          <p:spPr>
            <a:xfrm>
              <a:off x="1997535" y="1439588"/>
              <a:ext cx="5148931" cy="3794400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10" name="Google Shape;410;p18"/>
            <p:cNvSpPr/>
            <p:nvPr/>
          </p:nvSpPr>
          <p:spPr>
            <a:xfrm>
              <a:off x="1976570" y="1429028"/>
              <a:ext cx="2774818" cy="3816000"/>
            </a:xfrm>
            <a:prstGeom prst="roundRect">
              <a:avLst>
                <a:gd fmla="val 2485" name="adj"/>
              </a:avLst>
            </a:prstGeom>
            <a:noFill/>
            <a:ln cap="flat" cmpd="sng" w="28575">
              <a:solidFill>
                <a:schemeClr val="accent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724525" y="1429028"/>
              <a:ext cx="1416810" cy="3816000"/>
            </a:xfrm>
            <a:prstGeom prst="roundRect">
              <a:avLst>
                <a:gd fmla="val 2577" name="adj"/>
              </a:avLst>
            </a:prstGeom>
            <a:noFill/>
            <a:ln cap="flat" cmpd="sng" w="28575">
              <a:solidFill>
                <a:schemeClr val="accent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5205097" y="1429028"/>
              <a:ext cx="429410" cy="381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18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CRONOGRAMAS</a:t>
            </a:r>
            <a:endParaRPr/>
          </a:p>
        </p:txBody>
      </p:sp>
      <p:sp>
        <p:nvSpPr>
          <p:cNvPr id="414" name="Google Shape;414;p18"/>
          <p:cNvSpPr txBox="1"/>
          <p:nvPr/>
        </p:nvSpPr>
        <p:spPr>
          <a:xfrm>
            <a:off x="509677" y="919252"/>
            <a:ext cx="4704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DE ACTIVIDADES</a:t>
            </a: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587836" y="3034711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8"/>
          <p:cNvSpPr/>
          <p:nvPr/>
        </p:nvSpPr>
        <p:spPr>
          <a:xfrm>
            <a:off x="5079806" y="999317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8"/>
          <p:cNvSpPr txBox="1"/>
          <p:nvPr/>
        </p:nvSpPr>
        <p:spPr>
          <a:xfrm>
            <a:off x="6966666" y="3554362"/>
            <a:ext cx="1528724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una de las actividades muestra la fecha de inicio y la fecha de fin que representa la duración en días hábiles para la realización de cada actividad.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8"/>
          <p:cNvSpPr txBox="1"/>
          <p:nvPr/>
        </p:nvSpPr>
        <p:spPr>
          <a:xfrm>
            <a:off x="5443313" y="999317"/>
            <a:ext cx="295633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una de las actividades muestra el porcentaje de avance correctamente completado.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8"/>
          <p:cNvCxnSpPr/>
          <p:nvPr/>
        </p:nvCxnSpPr>
        <p:spPr>
          <a:xfrm>
            <a:off x="5205806" y="1210617"/>
            <a:ext cx="0" cy="44668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p18"/>
          <p:cNvCxnSpPr/>
          <p:nvPr/>
        </p:nvCxnSpPr>
        <p:spPr>
          <a:xfrm rot="10800000">
            <a:off x="6816252" y="3343040"/>
            <a:ext cx="23493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p18"/>
          <p:cNvSpPr/>
          <p:nvPr/>
        </p:nvSpPr>
        <p:spPr>
          <a:xfrm>
            <a:off x="6966666" y="3212211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18"/>
          <p:cNvCxnSpPr/>
          <p:nvPr/>
        </p:nvCxnSpPr>
        <p:spPr>
          <a:xfrm rot="10800000">
            <a:off x="1735020" y="3164852"/>
            <a:ext cx="23493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9"/>
          <p:cNvSpPr txBox="1"/>
          <p:nvPr/>
        </p:nvSpPr>
        <p:spPr>
          <a:xfrm>
            <a:off x="1008063" y="3169972"/>
            <a:ext cx="4600686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TAXONOMÍA DE</a:t>
            </a:r>
            <a:b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 CRONOGRAMA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52" name="Google Shape;52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6" name="Google Shape;436;p20"/>
          <p:cNvGraphicFramePr/>
          <p:nvPr/>
        </p:nvGraphicFramePr>
        <p:xfrm>
          <a:off x="878665" y="19420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2323575"/>
                <a:gridCol w="666375"/>
                <a:gridCol w="567750"/>
                <a:gridCol w="661650"/>
                <a:gridCol w="661650"/>
                <a:gridCol w="498950"/>
                <a:gridCol w="498950"/>
                <a:gridCol w="683350"/>
                <a:gridCol w="878575"/>
              </a:tblGrid>
              <a:tr h="209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Actividad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Avance</a:t>
                      </a:r>
                      <a:b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(%)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</a:t>
                      </a:r>
                      <a:b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Planificado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</a:t>
                      </a:r>
                      <a:b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Planificado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</a:t>
                      </a:r>
                      <a:b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</a:t>
                      </a:r>
                      <a:b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Predecesoras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Recursos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Implementacion Almacenamiento-Servidores Blade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 días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9/08/2012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Gestion del Proyecto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días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 DOCUMENTOS BASE 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días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1.1.1 ACTA DE CONSTITUCION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1.1.1.a Elaborar Acta de Consitutcion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1.1.1.b Presentar acta a gerencia 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1.1.1.a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 PLAN DE GESTION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días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1.2.1 CRONOGRAMA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1.2.1.a Elaborar Cronograma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5.5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1.1.1.b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1.2.1.b Presentar Cronograma a Gerencia 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1.2.1.a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Analisis y Diseño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días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2.1.ANALISIS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días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2.1.1.Recopilar especificaciones técnicas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1.2.1.b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2.1.2.Documentar estándares para cableado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2.1.1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2.1.3.Documentar el Datacenter TIA-942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2.2.DISEÑO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 días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2.2.1.Diseñar la topología del Datacenter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2.1.3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2.2.2.Diseñar la topología de Red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2.2.1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2.2.3.Revisar el Plan de contingencia ante desastres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Adquisicion 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días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9/08/2012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 CHASIS BLADE Y CUCHILLAS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días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3.1.1  Realizar requerimientos con proveedor HP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2.2.3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3.1.2  Realizar presupuesto con proveedor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3.1.1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3.1.3  Comprar servidores 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4/08/2012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3.1.2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4675" marB="0" marR="4675" marL="4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7" name="Google Shape;437;p20"/>
          <p:cNvSpPr/>
          <p:nvPr/>
        </p:nvSpPr>
        <p:spPr>
          <a:xfrm rot="-5400000">
            <a:off x="7780472" y="1384918"/>
            <a:ext cx="187548" cy="855967"/>
          </a:xfrm>
          <a:prstGeom prst="rightBrace">
            <a:avLst>
              <a:gd fmla="val 4947" name="adj1"/>
              <a:gd fmla="val 5000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0"/>
          <p:cNvSpPr/>
          <p:nvPr/>
        </p:nvSpPr>
        <p:spPr>
          <a:xfrm rot="-5400000">
            <a:off x="7007619" y="1495558"/>
            <a:ext cx="187548" cy="634687"/>
          </a:xfrm>
          <a:prstGeom prst="rightBrace">
            <a:avLst>
              <a:gd fmla="val 4947" name="adj1"/>
              <a:gd fmla="val 5000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0"/>
          <p:cNvSpPr/>
          <p:nvPr/>
        </p:nvSpPr>
        <p:spPr>
          <a:xfrm rot="-5400000">
            <a:off x="5493595" y="690538"/>
            <a:ext cx="187547" cy="2244727"/>
          </a:xfrm>
          <a:prstGeom prst="rightBrace">
            <a:avLst>
              <a:gd fmla="val 4947" name="adj1"/>
              <a:gd fmla="val 5000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0"/>
          <p:cNvSpPr/>
          <p:nvPr/>
        </p:nvSpPr>
        <p:spPr>
          <a:xfrm rot="-5400000">
            <a:off x="4047068" y="1542715"/>
            <a:ext cx="187548" cy="540372"/>
          </a:xfrm>
          <a:prstGeom prst="rightBrace">
            <a:avLst>
              <a:gd fmla="val 4947" name="adj1"/>
              <a:gd fmla="val 5000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0"/>
          <p:cNvSpPr/>
          <p:nvPr/>
        </p:nvSpPr>
        <p:spPr>
          <a:xfrm rot="-5400000">
            <a:off x="3440658" y="1511828"/>
            <a:ext cx="179935" cy="594534"/>
          </a:xfrm>
          <a:prstGeom prst="rightBrace">
            <a:avLst>
              <a:gd fmla="val 4947" name="adj1"/>
              <a:gd fmla="val 5000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0"/>
          <p:cNvSpPr/>
          <p:nvPr/>
        </p:nvSpPr>
        <p:spPr>
          <a:xfrm rot="-5400000">
            <a:off x="1942758" y="655035"/>
            <a:ext cx="179935" cy="2308121"/>
          </a:xfrm>
          <a:prstGeom prst="rightBrace">
            <a:avLst>
              <a:gd fmla="val 4947" name="adj1"/>
              <a:gd fmla="val 5000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3" name="Google Shape;443;p20"/>
          <p:cNvGrpSpPr/>
          <p:nvPr/>
        </p:nvGrpSpPr>
        <p:grpSpPr>
          <a:xfrm>
            <a:off x="1622155" y="1221678"/>
            <a:ext cx="821811" cy="331723"/>
            <a:chOff x="1555896" y="1156725"/>
            <a:chExt cx="900650" cy="363546"/>
          </a:xfrm>
        </p:grpSpPr>
        <p:sp>
          <p:nvSpPr>
            <p:cNvPr id="444" name="Google Shape;444;p20"/>
            <p:cNvSpPr txBox="1"/>
            <p:nvPr/>
          </p:nvSpPr>
          <p:spPr>
            <a:xfrm>
              <a:off x="1555896" y="1397160"/>
              <a:ext cx="900650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Actividad</a:t>
              </a:r>
              <a:endParaRPr b="1" sz="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1898221" y="1156725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20"/>
          <p:cNvGrpSpPr/>
          <p:nvPr/>
        </p:nvGrpSpPr>
        <p:grpSpPr>
          <a:xfrm>
            <a:off x="3270971" y="1221678"/>
            <a:ext cx="515078" cy="331723"/>
            <a:chOff x="3217963" y="1156725"/>
            <a:chExt cx="564490" cy="363546"/>
          </a:xfrm>
        </p:grpSpPr>
        <p:sp>
          <p:nvSpPr>
            <p:cNvPr id="447" name="Google Shape;447;p20"/>
            <p:cNvSpPr txBox="1"/>
            <p:nvPr/>
          </p:nvSpPr>
          <p:spPr>
            <a:xfrm>
              <a:off x="3217963" y="1397160"/>
              <a:ext cx="564490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Duración</a:t>
              </a:r>
              <a:endParaRPr b="1" sz="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392208" y="1156725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20"/>
          <p:cNvGrpSpPr/>
          <p:nvPr/>
        </p:nvGrpSpPr>
        <p:grpSpPr>
          <a:xfrm>
            <a:off x="3905118" y="1221678"/>
            <a:ext cx="471125" cy="331723"/>
            <a:chOff x="3852111" y="1156725"/>
            <a:chExt cx="516322" cy="363546"/>
          </a:xfrm>
        </p:grpSpPr>
        <p:sp>
          <p:nvSpPr>
            <p:cNvPr id="450" name="Google Shape;450;p20"/>
            <p:cNvSpPr txBox="1"/>
            <p:nvPr/>
          </p:nvSpPr>
          <p:spPr>
            <a:xfrm>
              <a:off x="3852111" y="1397160"/>
              <a:ext cx="516322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Avance</a:t>
              </a:r>
              <a:endParaRPr b="1" sz="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4002272" y="1156725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20"/>
          <p:cNvGrpSpPr/>
          <p:nvPr/>
        </p:nvGrpSpPr>
        <p:grpSpPr>
          <a:xfrm>
            <a:off x="4792238" y="1232453"/>
            <a:ext cx="1604385" cy="444058"/>
            <a:chOff x="4679597" y="1156725"/>
            <a:chExt cx="1758291" cy="486656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4679597" y="1397160"/>
              <a:ext cx="17582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Fechas </a:t>
              </a:r>
              <a:br>
                <a:rPr b="1" lang="es-PE" sz="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es-PE" sz="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Planificadas y Reales</a:t>
              </a:r>
              <a:endParaRPr b="1" sz="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5450742" y="1156725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20"/>
          <p:cNvGrpSpPr/>
          <p:nvPr/>
        </p:nvGrpSpPr>
        <p:grpSpPr>
          <a:xfrm>
            <a:off x="6761677" y="1232453"/>
            <a:ext cx="695063" cy="444058"/>
            <a:chOff x="6695418" y="1156725"/>
            <a:chExt cx="761740" cy="486656"/>
          </a:xfrm>
        </p:grpSpPr>
        <p:sp>
          <p:nvSpPr>
            <p:cNvPr id="456" name="Google Shape;456;p20"/>
            <p:cNvSpPr txBox="1"/>
            <p:nvPr/>
          </p:nvSpPr>
          <p:spPr>
            <a:xfrm>
              <a:off x="6695418" y="1397160"/>
              <a:ext cx="76174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Actividad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Predecesora</a:t>
              </a:r>
              <a:endParaRPr b="1" sz="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6968288" y="1156725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20"/>
          <p:cNvGrpSpPr/>
          <p:nvPr/>
        </p:nvGrpSpPr>
        <p:grpSpPr>
          <a:xfrm>
            <a:off x="7507270" y="1232453"/>
            <a:ext cx="730851" cy="444058"/>
            <a:chOff x="7480767" y="1156725"/>
            <a:chExt cx="800961" cy="486656"/>
          </a:xfrm>
        </p:grpSpPr>
        <p:sp>
          <p:nvSpPr>
            <p:cNvPr id="459" name="Google Shape;459;p20"/>
            <p:cNvSpPr txBox="1"/>
            <p:nvPr/>
          </p:nvSpPr>
          <p:spPr>
            <a:xfrm>
              <a:off x="7480767" y="1397160"/>
              <a:ext cx="80096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Recurso Responsable</a:t>
              </a:r>
              <a:endParaRPr b="1" sz="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7773247" y="1156725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20"/>
          <p:cNvSpPr txBox="1"/>
          <p:nvPr/>
        </p:nvSpPr>
        <p:spPr>
          <a:xfrm>
            <a:off x="509677" y="919252"/>
            <a:ext cx="77856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continuación, detallaremos la estructura esencial de un cronograma de actividades: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0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TAXONOMÍA DE UN CRONOGRAMA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8" name="Google Shape;468;p21"/>
          <p:cNvGraphicFramePr/>
          <p:nvPr/>
        </p:nvGraphicFramePr>
        <p:xfrm>
          <a:off x="4751388" y="9269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3924300"/>
              </a:tblGrid>
              <a:tr h="23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Actividad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Almacenamiento-Servidores Blade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Gestión del Proyecto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 DOCUMENTOS BASE 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1.1.1 ACTA DE CONSTITUCIÓN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1.1.1.a Elaborar Acta de Constitución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1.1.1.b Presentar acta a gerencia 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 PLAN DE GESTIÓN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1.2.1 CRONOGRAMA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1.2.1.a Elaborar Cronograma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1.2.1.b Presentar Cronograma a Gerencia 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Análisis y Diseño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2.1.ANÁLISIS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2.1.1.Recopilar especificaciones técnicas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2.1.2.Documentar estándares para cableado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2.1.3.Documentar el Datacenter TIA-942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2.2.DISEÑO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2.2.1.Diseñar la topología del Datacenter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2.2.2.Diseñar la topología de Red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2.2.3.Revisar el Plan de contingencia ante desastres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Adquisición 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 CHASIS BLADE Y CUCHILLAS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3.1.1  Realizar requerimientos con proveedor HP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3.1.2  Realizar presupuesto con proveedor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3.1.3  Compra de servidores </a:t>
                      </a:r>
                      <a:endParaRPr/>
                    </a:p>
                  </a:txBody>
                  <a:tcPr marT="4200" marB="0" marR="4200" marL="42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9" name="Google Shape;469;p21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TAXONOMÍA DE UN CRONOGRAMA</a:t>
            </a:r>
            <a:endParaRPr/>
          </a:p>
        </p:txBody>
      </p:sp>
      <p:sp>
        <p:nvSpPr>
          <p:cNvPr id="470" name="Google Shape;470;p21"/>
          <p:cNvSpPr/>
          <p:nvPr/>
        </p:nvSpPr>
        <p:spPr>
          <a:xfrm>
            <a:off x="503238" y="916472"/>
            <a:ext cx="4023686" cy="4262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EE4639"/>
                </a:solidFill>
                <a:latin typeface="Arial"/>
                <a:ea typeface="Arial"/>
                <a:cs typeface="Arial"/>
                <a:sym typeface="Arial"/>
              </a:rPr>
              <a:t>+ 01.</a:t>
            </a:r>
            <a:b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endParaRPr/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Char char="•"/>
            </a:pPr>
            <a:r>
              <a:rPr b="1" lang="es-PE" sz="1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¿Cómo se enuncia una “actividad”?</a:t>
            </a:r>
            <a:endParaRPr/>
          </a:p>
          <a:p>
            <a:pPr indent="-179387" lvl="0" marL="35877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Calibri"/>
              <a:buAutoNum type="alphaUcPeriod"/>
            </a:pP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Manteniendo la estructura “</a:t>
            </a:r>
            <a:r>
              <a:rPr b="1" lang="es-PE" sz="13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Acción</a:t>
            </a: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+ “</a:t>
            </a:r>
            <a:r>
              <a:rPr b="1" lang="es-PE" sz="1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Objeto</a:t>
            </a: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 Ejemplo: “</a:t>
            </a:r>
            <a:r>
              <a:rPr b="1" lang="es-PE" sz="13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Recopilar</a:t>
            </a:r>
            <a:r>
              <a:rPr lang="es-PE" sz="13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PE" sz="1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las especificaciones técnicas</a:t>
            </a:r>
            <a:r>
              <a:rPr lang="es-PE" sz="1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/>
          </a:p>
          <a:p>
            <a:pPr indent="-96837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7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Calibri"/>
              <a:buAutoNum type="alphaUcPeriod"/>
            </a:pP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Evitando incluir dos o más actividades</a:t>
            </a:r>
            <a:endParaRPr/>
          </a:p>
          <a:p>
            <a:pPr indent="0" lvl="0" marL="6270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“Recopilar especificaciones y documentar estándares”</a:t>
            </a:r>
            <a:endParaRPr/>
          </a:p>
          <a:p>
            <a:pPr indent="0" lvl="0" marL="6270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“Recopilar especificaciones”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Char char="•"/>
            </a:pPr>
            <a:r>
              <a:rPr b="1" lang="es-PE" sz="1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Codificación de actividades</a:t>
            </a:r>
            <a:endParaRPr b="1" sz="13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9388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 las actividades tienen un código único cuya nomenclatura depende del nivel de subdivisión de la actividad.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Char char="•"/>
            </a:pPr>
            <a:r>
              <a:rPr b="1" lang="es-PE" sz="1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Desarrollo secuencial y cronológico</a:t>
            </a:r>
            <a:endParaRPr b="1" sz="13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9388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actividades se desarrollan respetando una secuencia de arriba hacia abajo y con sentido cronológico.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21"/>
          <p:cNvGrpSpPr/>
          <p:nvPr/>
        </p:nvGrpSpPr>
        <p:grpSpPr>
          <a:xfrm>
            <a:off x="870957" y="3020267"/>
            <a:ext cx="209916" cy="209916"/>
            <a:chOff x="640461" y="2820654"/>
            <a:chExt cx="209916" cy="209916"/>
          </a:xfrm>
        </p:grpSpPr>
        <p:sp>
          <p:nvSpPr>
            <p:cNvPr id="472" name="Google Shape;472;p21"/>
            <p:cNvSpPr/>
            <p:nvPr/>
          </p:nvSpPr>
          <p:spPr>
            <a:xfrm>
              <a:off x="640461" y="2820654"/>
              <a:ext cx="209916" cy="209916"/>
            </a:xfrm>
            <a:prstGeom prst="ellipse">
              <a:avLst/>
            </a:prstGeom>
            <a:solidFill>
              <a:srgbClr val="92C2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3" name="Google Shape;473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4213" y="2867468"/>
              <a:ext cx="122412" cy="122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21"/>
          <p:cNvGrpSpPr/>
          <p:nvPr/>
        </p:nvGrpSpPr>
        <p:grpSpPr>
          <a:xfrm>
            <a:off x="870957" y="2642193"/>
            <a:ext cx="209916" cy="209916"/>
            <a:chOff x="640461" y="2564921"/>
            <a:chExt cx="209916" cy="209916"/>
          </a:xfrm>
        </p:grpSpPr>
        <p:sp>
          <p:nvSpPr>
            <p:cNvPr id="475" name="Google Shape;475;p21"/>
            <p:cNvSpPr/>
            <p:nvPr/>
          </p:nvSpPr>
          <p:spPr>
            <a:xfrm>
              <a:off x="640461" y="2564921"/>
              <a:ext cx="209916" cy="209916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6" name="Google Shape;476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8721" y="2615710"/>
              <a:ext cx="109888" cy="1098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p22"/>
          <p:cNvGraphicFramePr/>
          <p:nvPr/>
        </p:nvGraphicFramePr>
        <p:xfrm>
          <a:off x="6987454" y="9191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810775"/>
              </a:tblGrid>
              <a:tr h="204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 días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r>
                        <a:rPr b="1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1" i="0" lang="es-PE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días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1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días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1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días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5.5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r>
                        <a:rPr b="1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1" i="0" lang="es-PE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días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1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días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3675" marB="0" marR="3675" marL="367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1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 días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3675" marB="0" marR="3675" marL="367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3675" marB="0" marR="3675" marL="367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r>
                        <a:rPr b="1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1" i="0" lang="es-PE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días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1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días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675" marB="0" marR="3675" marL="36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22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TAXONOMÍA DE UN CRONOGRAMA</a:t>
            </a:r>
            <a:endParaRPr/>
          </a:p>
        </p:txBody>
      </p:sp>
      <p:sp>
        <p:nvSpPr>
          <p:cNvPr id="484" name="Google Shape;484;p22"/>
          <p:cNvSpPr/>
          <p:nvPr/>
        </p:nvSpPr>
        <p:spPr>
          <a:xfrm>
            <a:off x="503237" y="916472"/>
            <a:ext cx="5227861" cy="429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EE4639"/>
                </a:solidFill>
                <a:latin typeface="Arial"/>
                <a:ea typeface="Arial"/>
                <a:cs typeface="Arial"/>
                <a:sym typeface="Arial"/>
              </a:rPr>
              <a:t>+ 02.</a:t>
            </a:r>
            <a:b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DURACIÓN</a:t>
            </a:r>
            <a:endParaRPr/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</a:pPr>
            <a:r>
              <a:rPr b="1" lang="es-PE" sz="1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Unidad de Tiempo</a:t>
            </a:r>
            <a:endParaRPr/>
          </a:p>
          <a:p>
            <a:pPr indent="0" lvl="0" marL="179388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 las duraciones se deben registrar en el mismo cronograma bajo una misma “unidad de tiempo”. Las tres más utilizadas son “horas”, “días” o “semanas”.</a:t>
            </a:r>
            <a:endParaRPr/>
          </a:p>
          <a:p>
            <a:pPr indent="-8413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</a:pPr>
            <a:r>
              <a:rPr b="1" lang="es-PE" sz="1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Estimación de la Duración</a:t>
            </a:r>
            <a:endParaRPr b="1" sz="1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35877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utilizan tres técnicas para estimar la duración:</a:t>
            </a:r>
            <a:endParaRPr/>
          </a:p>
          <a:p>
            <a:pPr indent="-179387" lvl="1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</a:pPr>
            <a:r>
              <a:rPr b="0" i="0" lang="es-P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Estimación por Juicio de Expertos</a:t>
            </a:r>
            <a:endParaRPr/>
          </a:p>
          <a:p>
            <a:pPr indent="-179387" lvl="1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</a:pPr>
            <a:r>
              <a:rPr b="0" i="0" lang="es-P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Estimación Análoga</a:t>
            </a:r>
            <a:endParaRPr/>
          </a:p>
          <a:p>
            <a:pPr indent="-179387" lvl="1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</a:pPr>
            <a:r>
              <a:rPr b="0" i="0" lang="es-P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Estimación Paramétrica</a:t>
            </a:r>
            <a:endParaRPr/>
          </a:p>
          <a:p>
            <a:pPr indent="-84137" lvl="1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1" marL="1778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</a:pPr>
            <a:r>
              <a:rPr b="1" i="0" lang="es-PE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Expresión en decimales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79387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s-P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duración puede expresarse con decimales para brindar una mayor precisión de la fracción de tiempo que toma la actividad.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7313" lvl="1" marL="177800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0" name="Google Shape;490;p23"/>
          <p:cNvGraphicFramePr/>
          <p:nvPr/>
        </p:nvGraphicFramePr>
        <p:xfrm>
          <a:off x="6375297" y="91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835400"/>
              </a:tblGrid>
              <a:tr h="328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Avance</a:t>
                      </a:r>
                      <a:b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(%)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050" marB="0" marR="4050" marL="40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1" name="Google Shape;491;p23"/>
          <p:cNvGraphicFramePr/>
          <p:nvPr/>
        </p:nvGraphicFramePr>
        <p:xfrm>
          <a:off x="684213" y="4011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925075"/>
                <a:gridCol w="2783325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Significado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se ha iniciado la actividad.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25 %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 iniciado la actividad.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50 %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 sobrepasado la mitad de la actividad.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75 %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Está por terminar la actividad.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100 %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 culminada y confirmada.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2" name="Google Shape;492;p2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TAXONOMÍA DE UN CRONOGRAMA</a:t>
            </a:r>
            <a:endParaRPr/>
          </a:p>
        </p:txBody>
      </p:sp>
      <p:sp>
        <p:nvSpPr>
          <p:cNvPr id="493" name="Google Shape;493;p23"/>
          <p:cNvSpPr/>
          <p:nvPr/>
        </p:nvSpPr>
        <p:spPr>
          <a:xfrm>
            <a:off x="503237" y="916472"/>
            <a:ext cx="4353071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EE4639"/>
                </a:solidFill>
                <a:latin typeface="Arial"/>
                <a:ea typeface="Arial"/>
                <a:cs typeface="Arial"/>
                <a:sym typeface="Arial"/>
              </a:rPr>
              <a:t>+ 03.</a:t>
            </a:r>
            <a:b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AVANCE</a:t>
            </a:r>
            <a:endParaRPr/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Intervalo posible</a:t>
            </a:r>
            <a:endParaRPr/>
          </a:p>
          <a:p>
            <a:pPr indent="0" lvl="0" marL="179388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porcentaje va de 0 % a 100 %.</a:t>
            </a:r>
            <a:endParaRPr/>
          </a:p>
          <a:p>
            <a:pPr indent="0" lvl="0" marL="1793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1" marL="1778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Nivel de Completitud</a:t>
            </a:r>
            <a:endParaRPr b="1" i="0" sz="16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778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avance de una actividad se considera 100 % si y sólo si el director de proyecto ha confirmado la finalización correcta y confirmada de la actividad.</a:t>
            </a:r>
            <a:endParaRPr/>
          </a:p>
          <a:p>
            <a:pPr indent="0" lvl="1" marL="177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1" marL="1778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</a:pPr>
            <a:r>
              <a:rPr b="1" i="1" lang="es-PE" sz="16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Best Practice </a:t>
            </a:r>
            <a:r>
              <a:rPr b="1" i="0" lang="es-PE" sz="16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🡪 Avances por 25 %</a:t>
            </a:r>
            <a:endParaRPr b="1" i="0" sz="16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9" name="Google Shape;499;p24"/>
          <p:cNvGraphicFramePr/>
          <p:nvPr/>
        </p:nvGraphicFramePr>
        <p:xfrm>
          <a:off x="5557802" y="9128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885975"/>
                <a:gridCol w="885975"/>
                <a:gridCol w="668100"/>
                <a:gridCol w="668100"/>
              </a:tblGrid>
              <a:tr h="317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</a:t>
                      </a:r>
                      <a:b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Planificado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</a:t>
                      </a:r>
                      <a:b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Planificado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</a:t>
                      </a:r>
                      <a:b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</a:t>
                      </a:r>
                      <a:b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9/08/2012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30/07/2012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9/08/2012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4/08/2012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50" marB="0" marR="4750" marL="47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0" name="Google Shape;500;p24"/>
          <p:cNvSpPr/>
          <p:nvPr/>
        </p:nvSpPr>
        <p:spPr>
          <a:xfrm>
            <a:off x="503238" y="4417454"/>
            <a:ext cx="4667630" cy="817898"/>
          </a:xfrm>
          <a:prstGeom prst="roundRect">
            <a:avLst>
              <a:gd fmla="val 1173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0" lIns="756000" spcFirstLastPara="1" rIns="36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Nota Importante:</a:t>
            </a: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evaluación del desempeño del proyecto toma estos dos pares de fechas para medir desviaciones y aplicar acciones correctivas cuando corresponda.</a:t>
            </a:r>
            <a:endParaRPr/>
          </a:p>
        </p:txBody>
      </p:sp>
      <p:sp>
        <p:nvSpPr>
          <p:cNvPr id="501" name="Google Shape;501;p24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TAXONOMÍA DE UN CRONOGRAMA</a:t>
            </a:r>
            <a:endParaRPr/>
          </a:p>
        </p:txBody>
      </p:sp>
      <p:sp>
        <p:nvSpPr>
          <p:cNvPr id="502" name="Google Shape;502;p24"/>
          <p:cNvSpPr/>
          <p:nvPr/>
        </p:nvSpPr>
        <p:spPr>
          <a:xfrm>
            <a:off x="503237" y="916472"/>
            <a:ext cx="4706267" cy="3370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EE4639"/>
                </a:solidFill>
                <a:latin typeface="Arial"/>
                <a:ea typeface="Arial"/>
                <a:cs typeface="Arial"/>
                <a:sym typeface="Arial"/>
              </a:rPr>
              <a:t>+ 04.</a:t>
            </a:r>
            <a:b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FECHAS PLANIFICADAS Y REALES</a:t>
            </a:r>
            <a:endParaRPr/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Fecha de Inicio y Fin Planificado</a:t>
            </a:r>
            <a:endParaRPr/>
          </a:p>
          <a:p>
            <a:pPr indent="-179387" lvl="0" marL="35877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Representan las fechas de inicio y fin de todas las actividades del cronograma. Estas fechas han resultado de la estimación para la correcta ejecución de las actividades.</a:t>
            </a:r>
            <a:endParaRPr/>
          </a:p>
          <a:p>
            <a:pPr indent="-90487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7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que se definen no pueden ser actualizadas durante la ejecución real de las actividades. Solo se pueden actualizar cuando se aprueba un control de cambio.</a:t>
            </a:r>
            <a:endParaRPr/>
          </a:p>
          <a:p>
            <a:pPr indent="-90487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Fecha de Inicio y Fin Real</a:t>
            </a:r>
            <a:endParaRPr b="1"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7" lvl="0" marL="35877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director de proyecto registra estas fechas conforme al inicio y finalización real de la ejecución de las actividades.</a:t>
            </a:r>
            <a:endParaRPr b="1"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23" y="4578485"/>
            <a:ext cx="495837" cy="495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5"/>
          <p:cNvSpPr/>
          <p:nvPr/>
        </p:nvSpPr>
        <p:spPr>
          <a:xfrm>
            <a:off x="503238" y="916472"/>
            <a:ext cx="3889376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EE4639"/>
                </a:solidFill>
                <a:latin typeface="Arial"/>
                <a:ea typeface="Arial"/>
                <a:cs typeface="Arial"/>
                <a:sym typeface="Arial"/>
              </a:rPr>
              <a:t>+ 05.</a:t>
            </a:r>
            <a:b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ACTIVIDAD PREDECESORA</a:t>
            </a:r>
            <a:endParaRPr/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b="1"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9388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actividad predecesora es aquella actividad que antecede a otra; es decir, es una actividad que se completa antes que inicie la actividad a la que hace referencia.</a:t>
            </a:r>
            <a:endParaRPr/>
          </a:p>
          <a:p>
            <a:pPr indent="-8413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7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</a:t>
            </a: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Tenemos la actividad 2.1.2. que tiene como actividad predecesora a la actividad 2.1.1</a:t>
            </a:r>
            <a:endParaRPr/>
          </a:p>
          <a:p>
            <a:pPr indent="-179388" lvl="0" marL="3587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0487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7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Interpretación: </a:t>
            </a: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significa que la actividad </a:t>
            </a:r>
            <a:b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4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2.1.1. “Recopilar especificaciones técnicas”</a:t>
            </a:r>
            <a:r>
              <a:rPr lang="es-PE" sz="14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s-PE" sz="14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debe completar previo al inicio de la ejecución de la actividad </a:t>
            </a:r>
            <a:r>
              <a:rPr b="1" lang="es-PE" sz="1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2.1.2 “Documentar estándares para cableado”.</a:t>
            </a:r>
            <a:endParaRPr/>
          </a:p>
        </p:txBody>
      </p:sp>
      <p:graphicFrame>
        <p:nvGraphicFramePr>
          <p:cNvPr id="510" name="Google Shape;510;p25"/>
          <p:cNvGraphicFramePr/>
          <p:nvPr/>
        </p:nvGraphicFramePr>
        <p:xfrm>
          <a:off x="4751388" y="9128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3105650"/>
                <a:gridCol w="818650"/>
              </a:tblGrid>
              <a:tr h="30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Actividad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Predecesoras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Implementacion Almacenamiento-Servidores Blade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Gestion del Proyecto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 DOCUMENTOS BASE 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1.1.1 ACTA DE CONSTITUCIÓN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1.1.1.a Elaborar Acta de Constitución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1.1.1.b Presentar acta a gerencia 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1.1.1.a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 PLAN DE GESTIÓN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1.2.1 CRONOGRAMA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1.2.1.a Elaborar Cronograma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1.1.1.b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1.2.1.b Presentar Cronograma a Gerencia 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1.2.1.a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Análisis y Diseño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2.1.ANÁLISIS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850" marB="0" marR="4850" marL="48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2.1.1.Recopilar especificaciones técnicas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1.2.1.b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2.1.2.Documentar estándares para cableado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2.1.1</a:t>
                      </a:r>
                      <a:endParaRPr/>
                    </a:p>
                  </a:txBody>
                  <a:tcPr marT="4850" marB="0" marR="4850" marL="48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2.1.3.Documentar el Datacenter TIA-942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2.1.2</a:t>
                      </a:r>
                      <a:endParaRPr/>
                    </a:p>
                  </a:txBody>
                  <a:tcPr marT="4850" marB="0" marR="4850" marL="48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2.2.DISEÑO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850" marB="0" marR="4850" marL="48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2.2.1.Diseñar la topología del Datacenter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2.1.3</a:t>
                      </a:r>
                      <a:endParaRPr/>
                    </a:p>
                  </a:txBody>
                  <a:tcPr marT="4850" marB="0" marR="4850" marL="48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2.2.2.Diseñar la topología de Red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2.2.1</a:t>
                      </a:r>
                      <a:endParaRPr/>
                    </a:p>
                  </a:txBody>
                  <a:tcPr marT="4850" marB="0" marR="4850" marL="48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2.2.3.Revisar el Plan de contingencia ante desastres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2.2.2</a:t>
                      </a:r>
                      <a:endParaRPr/>
                    </a:p>
                  </a:txBody>
                  <a:tcPr marT="4850" marB="0" marR="4850" marL="485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Adquisicion 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50" u="none" cap="none" strike="noStrike">
                          <a:solidFill>
                            <a:srgbClr val="EE46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 CHASIS BLADE Y CUCHILLAS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3.1.1  Realizar requerimientos con proveedor HP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2.2.3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3.1.2  Realizar presupuesto con proveedor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3.1.1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3.1.3  Compra de servidores 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3.1.2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1" name="Google Shape;511;p25"/>
          <p:cNvGraphicFramePr/>
          <p:nvPr/>
        </p:nvGraphicFramePr>
        <p:xfrm>
          <a:off x="855573" y="3618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2924375"/>
                <a:gridCol w="606225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2.1.2.Documentar estándares para cableado</a:t>
                      </a:r>
                      <a:endParaRPr/>
                    </a:p>
                  </a:txBody>
                  <a:tcPr marT="4850" marB="0" marR="4850" marL="48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2.1.1</a:t>
                      </a:r>
                      <a:endParaRPr/>
                    </a:p>
                  </a:txBody>
                  <a:tcPr marT="4850" marB="0" marR="4850" marL="4850" anchor="b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12" name="Google Shape;512;p2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TAXONOMÍA DE UN CRONOGRAMA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8" name="Google Shape;518;p26"/>
          <p:cNvGraphicFramePr/>
          <p:nvPr/>
        </p:nvGraphicFramePr>
        <p:xfrm>
          <a:off x="5130375" y="912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1496175"/>
              </a:tblGrid>
              <a:tr h="30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Recurso Responsable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4775" marL="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9" name="Google Shape;519;p26"/>
          <p:cNvGraphicFramePr/>
          <p:nvPr/>
        </p:nvGraphicFramePr>
        <p:xfrm>
          <a:off x="6767114" y="9128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1496175"/>
              </a:tblGrid>
              <a:tr h="30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Recurso Responsable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4775" marL="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Analista Legal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Analista Legal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Analista Legal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Analista Legal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Ingeniero de Planta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Ingeniero de Planta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Ingeniero de Planta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Ingeniero de Planta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Ingeniero de Planta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Ingeniero de Planta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Dibujante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Dibujante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Dibujante</a:t>
                      </a:r>
                      <a:endParaRPr/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0" name="Google Shape;520;p26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TAXONOMÍA DE UN CRONOGRAMA</a:t>
            </a:r>
            <a:endParaRPr/>
          </a:p>
        </p:txBody>
      </p:sp>
      <p:sp>
        <p:nvSpPr>
          <p:cNvPr id="521" name="Google Shape;521;p26"/>
          <p:cNvSpPr/>
          <p:nvPr/>
        </p:nvSpPr>
        <p:spPr>
          <a:xfrm>
            <a:off x="503238" y="916472"/>
            <a:ext cx="3889376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EE4639"/>
                </a:solidFill>
                <a:latin typeface="Arial"/>
                <a:ea typeface="Arial"/>
                <a:cs typeface="Arial"/>
                <a:sym typeface="Arial"/>
              </a:rPr>
              <a:t>+ 06.</a:t>
            </a:r>
            <a:b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RECURSO RESPONSABLE</a:t>
            </a:r>
            <a:endParaRPr/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Nombre del Recurso o Nombre del Rol</a:t>
            </a:r>
            <a:endParaRPr b="1" sz="16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7" lvl="0" marL="35877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consigna el nombre del recurso responsable que ejecutará la actividad. </a:t>
            </a:r>
            <a:endParaRPr/>
          </a:p>
          <a:p>
            <a:pPr indent="-77787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7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caso de no contar con el nombre específico, entonces se asigna el nombre del rol que ejecutará dicha actividad.</a:t>
            </a:r>
            <a:endParaRPr/>
          </a:p>
          <a:p>
            <a:pPr indent="0" lvl="0" marL="1793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7"/>
          <p:cNvSpPr txBox="1"/>
          <p:nvPr/>
        </p:nvSpPr>
        <p:spPr>
          <a:xfrm>
            <a:off x="1008063" y="3169972"/>
            <a:ext cx="4542731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ACTIVIDADES PREDECESORAS </a:t>
            </a:r>
            <a:r>
              <a:rPr b="1" lang="es-PE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FORMAS DE SECUENCIAR  ACTIVIDADES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5" name="Google Shape;535;p28"/>
          <p:cNvCxnSpPr/>
          <p:nvPr/>
        </p:nvCxnSpPr>
        <p:spPr>
          <a:xfrm>
            <a:off x="1425953" y="4749232"/>
            <a:ext cx="663284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graphicFrame>
        <p:nvGraphicFramePr>
          <p:cNvPr id="536" name="Google Shape;536;p28"/>
          <p:cNvGraphicFramePr/>
          <p:nvPr/>
        </p:nvGraphicFramePr>
        <p:xfrm>
          <a:off x="695124" y="1977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1832925"/>
                <a:gridCol w="651175"/>
                <a:gridCol w="554700"/>
                <a:gridCol w="916450"/>
                <a:gridCol w="916450"/>
                <a:gridCol w="590875"/>
                <a:gridCol w="590875"/>
                <a:gridCol w="747650"/>
                <a:gridCol w="952650"/>
              </a:tblGrid>
              <a:tr h="321550">
                <a:tc gridSpan="9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PROYECTO - CONSTRUCCIÓN DE CASA</a:t>
                      </a:r>
                      <a:endParaRPr/>
                    </a:p>
                  </a:txBody>
                  <a:tcPr marT="6025" marB="0" marR="6025" marL="6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0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tarea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Avance</a:t>
                      </a:r>
                      <a:b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 Planificado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 Planificado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</a:t>
                      </a:r>
                      <a:b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</a:t>
                      </a:r>
                      <a:b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Recursos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Predecesoras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A1 Hacer zanjas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13/07/2024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José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A2 Hacer columnas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14/07/2024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15/07/2024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José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A1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A3 Hacer encofrado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16/07/2024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17/07/2024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José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A2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A4 Hacer piscina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18/07/2024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21/07/2024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José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A3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37" name="Google Shape;537;p28"/>
          <p:cNvGrpSpPr/>
          <p:nvPr/>
        </p:nvGrpSpPr>
        <p:grpSpPr>
          <a:xfrm>
            <a:off x="1425953" y="3808124"/>
            <a:ext cx="6632848" cy="485599"/>
            <a:chOff x="1187449" y="3717977"/>
            <a:chExt cx="7350713" cy="538155"/>
          </a:xfrm>
        </p:grpSpPr>
        <p:sp>
          <p:nvSpPr>
            <p:cNvPr id="538" name="Google Shape;538;p28"/>
            <p:cNvSpPr/>
            <p:nvPr/>
          </p:nvSpPr>
          <p:spPr>
            <a:xfrm>
              <a:off x="1187449" y="3717978"/>
              <a:ext cx="1958975" cy="538154"/>
            </a:xfrm>
            <a:prstGeom prst="roundRect">
              <a:avLst>
                <a:gd fmla="val 25167" name="adj"/>
              </a:avLst>
            </a:prstGeom>
            <a:solidFill>
              <a:srgbClr val="715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A1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 días, José</a:t>
              </a: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192464" y="3717977"/>
              <a:ext cx="1490161" cy="538154"/>
            </a:xfrm>
            <a:prstGeom prst="roundRect">
              <a:avLst>
                <a:gd fmla="val 24513" name="adj"/>
              </a:avLst>
            </a:prstGeom>
            <a:solidFill>
              <a:srgbClr val="715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A2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rgbClr val="FFC211"/>
                  </a:solidFill>
                  <a:latin typeface="Calibri"/>
                  <a:ea typeface="Calibri"/>
                  <a:cs typeface="Calibri"/>
                  <a:sym typeface="Calibri"/>
                </a:rPr>
                <a:t>2 días, José</a:t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4728665" y="3717977"/>
              <a:ext cx="1490161" cy="538154"/>
            </a:xfrm>
            <a:prstGeom prst="roundRect">
              <a:avLst>
                <a:gd fmla="val 23859" name="adj"/>
              </a:avLst>
            </a:prstGeom>
            <a:solidFill>
              <a:srgbClr val="715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A3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rgbClr val="FFC211"/>
                  </a:solidFill>
                  <a:latin typeface="Calibri"/>
                  <a:ea typeface="Calibri"/>
                  <a:cs typeface="Calibri"/>
                  <a:sym typeface="Calibri"/>
                </a:rPr>
                <a:t>2 días, José</a:t>
              </a: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6264866" y="3717977"/>
              <a:ext cx="2273296" cy="538154"/>
            </a:xfrm>
            <a:prstGeom prst="roundRect">
              <a:avLst>
                <a:gd fmla="val 25167" name="adj"/>
              </a:avLst>
            </a:prstGeom>
            <a:solidFill>
              <a:srgbClr val="715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A4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rgbClr val="FFC211"/>
                  </a:solidFill>
                  <a:latin typeface="Calibri"/>
                  <a:ea typeface="Calibri"/>
                  <a:cs typeface="Calibri"/>
                  <a:sym typeface="Calibri"/>
                </a:rPr>
                <a:t>4 días, José</a:t>
              </a:r>
              <a:endParaRPr/>
            </a:p>
          </p:txBody>
        </p:sp>
      </p:grpSp>
      <p:cxnSp>
        <p:nvCxnSpPr>
          <p:cNvPr id="542" name="Google Shape;542;p28"/>
          <p:cNvCxnSpPr/>
          <p:nvPr/>
        </p:nvCxnSpPr>
        <p:spPr>
          <a:xfrm>
            <a:off x="8058801" y="3643243"/>
            <a:ext cx="0" cy="110598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43" name="Google Shape;543;p28"/>
          <p:cNvCxnSpPr/>
          <p:nvPr/>
        </p:nvCxnSpPr>
        <p:spPr>
          <a:xfrm>
            <a:off x="1425953" y="3643243"/>
            <a:ext cx="0" cy="110598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44" name="Google Shape;544;p28"/>
          <p:cNvCxnSpPr/>
          <p:nvPr/>
        </p:nvCxnSpPr>
        <p:spPr>
          <a:xfrm>
            <a:off x="539583" y="4424349"/>
            <a:ext cx="8142294" cy="0"/>
          </a:xfrm>
          <a:prstGeom prst="straightConnector1">
            <a:avLst/>
          </a:prstGeom>
          <a:noFill/>
          <a:ln cap="flat" cmpd="sng" w="19050">
            <a:solidFill>
              <a:srgbClr val="7150A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545" name="Google Shape;545;p28"/>
          <p:cNvSpPr txBox="1"/>
          <p:nvPr/>
        </p:nvSpPr>
        <p:spPr>
          <a:xfrm>
            <a:off x="539583" y="4212207"/>
            <a:ext cx="805022" cy="146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9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Línea de Tiempo</a:t>
            </a:r>
            <a:endParaRPr/>
          </a:p>
        </p:txBody>
      </p:sp>
      <p:sp>
        <p:nvSpPr>
          <p:cNvPr id="546" name="Google Shape;546;p28"/>
          <p:cNvSpPr txBox="1"/>
          <p:nvPr/>
        </p:nvSpPr>
        <p:spPr>
          <a:xfrm>
            <a:off x="3320146" y="4478350"/>
            <a:ext cx="30992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Duración del Proyecto – 11 días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503237" y="376836"/>
            <a:ext cx="4152475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ACTIVIDADES PREDECESORAS Y FORMAS DE SECUENCIAR  ACTIVIDADES</a:t>
            </a:r>
            <a:endParaRPr/>
          </a:p>
        </p:txBody>
      </p:sp>
      <p:sp>
        <p:nvSpPr>
          <p:cNvPr id="548" name="Google Shape;548;p28"/>
          <p:cNvSpPr txBox="1"/>
          <p:nvPr/>
        </p:nvSpPr>
        <p:spPr>
          <a:xfrm>
            <a:off x="507356" y="916932"/>
            <a:ext cx="781883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700">
                <a:solidFill>
                  <a:srgbClr val="EE4639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lang="es-PE" sz="18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CASO 1</a:t>
            </a:r>
            <a:endParaRPr sz="1800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57188" marR="0" rtl="0" algn="l">
              <a:spcBef>
                <a:spcPts val="600"/>
              </a:spcBef>
              <a:spcAft>
                <a:spcPts val="60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Todas las actividades están en estricta secuencia. Un solo recurso (José) se hace cargo de todas las actividades.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4" name="Google Shape;554;p29"/>
          <p:cNvCxnSpPr/>
          <p:nvPr/>
        </p:nvCxnSpPr>
        <p:spPr>
          <a:xfrm>
            <a:off x="1419764" y="5138464"/>
            <a:ext cx="4457831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graphicFrame>
        <p:nvGraphicFramePr>
          <p:cNvPr id="555" name="Google Shape;555;p29"/>
          <p:cNvGraphicFramePr/>
          <p:nvPr/>
        </p:nvGraphicFramePr>
        <p:xfrm>
          <a:off x="695124" y="1977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1832925"/>
                <a:gridCol w="651175"/>
                <a:gridCol w="554700"/>
                <a:gridCol w="916450"/>
                <a:gridCol w="916450"/>
                <a:gridCol w="590875"/>
                <a:gridCol w="590875"/>
                <a:gridCol w="747650"/>
                <a:gridCol w="952650"/>
              </a:tblGrid>
              <a:tr h="321550">
                <a:tc gridSpan="9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PROYECTO - CONSTRUCCION DE CASA</a:t>
                      </a:r>
                      <a:endParaRPr/>
                    </a:p>
                  </a:txBody>
                  <a:tcPr marT="6025" marB="0" marR="6025" marL="6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0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tarea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Avance</a:t>
                      </a:r>
                      <a:b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 Planificado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 Planificado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</a:t>
                      </a:r>
                      <a:b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</a:t>
                      </a:r>
                      <a:b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Recursos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Predecesoras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A1 Hacer zanjas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José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A2 Hacer columnas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José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A1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A3 Hacer encofrado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José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A2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A4 Hacer piscina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Mario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EFF4"/>
                    </a:solidFill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56" name="Google Shape;556;p29"/>
          <p:cNvGrpSpPr/>
          <p:nvPr/>
        </p:nvGrpSpPr>
        <p:grpSpPr>
          <a:xfrm>
            <a:off x="1419763" y="3775928"/>
            <a:ext cx="4448688" cy="1023751"/>
            <a:chOff x="1187448" y="3717977"/>
            <a:chExt cx="4930165" cy="1134551"/>
          </a:xfrm>
        </p:grpSpPr>
        <p:sp>
          <p:nvSpPr>
            <p:cNvPr id="557" name="Google Shape;557;p29"/>
            <p:cNvSpPr/>
            <p:nvPr/>
          </p:nvSpPr>
          <p:spPr>
            <a:xfrm>
              <a:off x="1187449" y="3717977"/>
              <a:ext cx="1958976" cy="538154"/>
            </a:xfrm>
            <a:prstGeom prst="roundRect">
              <a:avLst>
                <a:gd fmla="val 25167" name="adj"/>
              </a:avLst>
            </a:prstGeom>
            <a:solidFill>
              <a:srgbClr val="714E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A1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rgbClr val="FFC211"/>
                  </a:solidFill>
                  <a:latin typeface="Calibri"/>
                  <a:ea typeface="Calibri"/>
                  <a:cs typeface="Calibri"/>
                  <a:sym typeface="Calibri"/>
                </a:rPr>
                <a:t>3 días, José</a:t>
              </a: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192465" y="3717977"/>
              <a:ext cx="1436764" cy="538154"/>
            </a:xfrm>
            <a:prstGeom prst="roundRect">
              <a:avLst>
                <a:gd fmla="val 24513" name="adj"/>
              </a:avLst>
            </a:prstGeom>
            <a:solidFill>
              <a:srgbClr val="714E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A2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rgbClr val="FFC211"/>
                  </a:solidFill>
                  <a:latin typeface="Calibri"/>
                  <a:ea typeface="Calibri"/>
                  <a:cs typeface="Calibri"/>
                  <a:sym typeface="Calibri"/>
                </a:rPr>
                <a:t>2 días, José</a:t>
              </a: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680849" y="3717977"/>
              <a:ext cx="1436764" cy="538154"/>
            </a:xfrm>
            <a:prstGeom prst="roundRect">
              <a:avLst>
                <a:gd fmla="val 23859" name="adj"/>
              </a:avLst>
            </a:prstGeom>
            <a:solidFill>
              <a:srgbClr val="714E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A3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rgbClr val="FFC211"/>
                  </a:solidFill>
                  <a:latin typeface="Calibri"/>
                  <a:ea typeface="Calibri"/>
                  <a:cs typeface="Calibri"/>
                  <a:sym typeface="Calibri"/>
                </a:rPr>
                <a:t>2 días, José</a:t>
              </a: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1187448" y="4314374"/>
              <a:ext cx="2773764" cy="538154"/>
            </a:xfrm>
            <a:prstGeom prst="roundRect">
              <a:avLst>
                <a:gd fmla="val 25167" name="adj"/>
              </a:avLst>
            </a:prstGeom>
            <a:solidFill>
              <a:srgbClr val="714E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A4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rgbClr val="FFC211"/>
                  </a:solidFill>
                  <a:latin typeface="Calibri"/>
                  <a:ea typeface="Calibri"/>
                  <a:cs typeface="Calibri"/>
                  <a:sym typeface="Calibri"/>
                </a:rPr>
                <a:t>4 días, Mario</a:t>
              </a:r>
              <a:endParaRPr/>
            </a:p>
          </p:txBody>
        </p:sp>
      </p:grpSp>
      <p:cxnSp>
        <p:nvCxnSpPr>
          <p:cNvPr id="561" name="Google Shape;561;p29"/>
          <p:cNvCxnSpPr/>
          <p:nvPr/>
        </p:nvCxnSpPr>
        <p:spPr>
          <a:xfrm>
            <a:off x="5877595" y="3611048"/>
            <a:ext cx="0" cy="1527416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62" name="Google Shape;562;p29"/>
          <p:cNvCxnSpPr/>
          <p:nvPr/>
        </p:nvCxnSpPr>
        <p:spPr>
          <a:xfrm>
            <a:off x="1410239" y="3611048"/>
            <a:ext cx="0" cy="1527416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63" name="Google Shape;563;p29"/>
          <p:cNvCxnSpPr/>
          <p:nvPr/>
        </p:nvCxnSpPr>
        <p:spPr>
          <a:xfrm>
            <a:off x="533394" y="4852234"/>
            <a:ext cx="8142294" cy="0"/>
          </a:xfrm>
          <a:prstGeom prst="straightConnector1">
            <a:avLst/>
          </a:prstGeom>
          <a:noFill/>
          <a:ln cap="flat" cmpd="sng" w="19050">
            <a:solidFill>
              <a:srgbClr val="7150A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564" name="Google Shape;564;p29"/>
          <p:cNvSpPr txBox="1"/>
          <p:nvPr/>
        </p:nvSpPr>
        <p:spPr>
          <a:xfrm>
            <a:off x="533394" y="4637678"/>
            <a:ext cx="805022" cy="146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9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Línea de Tiempo</a:t>
            </a:r>
            <a:endParaRPr/>
          </a:p>
        </p:txBody>
      </p:sp>
      <p:sp>
        <p:nvSpPr>
          <p:cNvPr id="565" name="Google Shape;565;p29"/>
          <p:cNvSpPr txBox="1"/>
          <p:nvPr/>
        </p:nvSpPr>
        <p:spPr>
          <a:xfrm>
            <a:off x="2099053" y="4867582"/>
            <a:ext cx="30992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Duración del Proyecto – 7 días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9"/>
          <p:cNvSpPr/>
          <p:nvPr/>
        </p:nvSpPr>
        <p:spPr>
          <a:xfrm>
            <a:off x="503237" y="376836"/>
            <a:ext cx="4152475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ACTIVIDADES PREDECESORAS Y FORMAS DE SECUENCIAR  ACTIVIDADES</a:t>
            </a:r>
            <a:endParaRPr/>
          </a:p>
        </p:txBody>
      </p:sp>
      <p:sp>
        <p:nvSpPr>
          <p:cNvPr id="567" name="Google Shape;567;p29"/>
          <p:cNvSpPr txBox="1"/>
          <p:nvPr/>
        </p:nvSpPr>
        <p:spPr>
          <a:xfrm>
            <a:off x="507356" y="916932"/>
            <a:ext cx="781883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700">
                <a:solidFill>
                  <a:srgbClr val="EE4639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lang="es-PE" sz="18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CASO 2</a:t>
            </a:r>
            <a:endParaRPr sz="1800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57188" marR="0" rtl="0" algn="l">
              <a:spcBef>
                <a:spcPts val="600"/>
              </a:spcBef>
              <a:spcAft>
                <a:spcPts val="60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requiere reducir la duración del proyecto y para ello se incorpora un recurso para la actividad A4 a fin de poder ejecutarla desde el inicio del proyecto.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 txBox="1"/>
          <p:nvPr/>
        </p:nvSpPr>
        <p:spPr>
          <a:xfrm>
            <a:off x="1282298" y="918372"/>
            <a:ext cx="5167363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sesión: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Comprenderás </a:t>
            </a:r>
            <a:r>
              <a:rPr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definición y diferencias entre cronogramas de hitos y cronograma de actividades.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Aprenderás </a:t>
            </a:r>
            <a:r>
              <a:rPr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reconocer la estructura básica para la elaboración de un cronograma de actividades.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Entenderás </a:t>
            </a:r>
            <a:r>
              <a:rPr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errores comunes que suelen cometerse cuando se elaboran cronograma de actividades.</a:t>
            </a:r>
            <a:endParaRPr/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3" name="Google Shape;573;p30"/>
          <p:cNvCxnSpPr/>
          <p:nvPr/>
        </p:nvCxnSpPr>
        <p:spPr>
          <a:xfrm>
            <a:off x="1419764" y="5151344"/>
            <a:ext cx="570012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graphicFrame>
        <p:nvGraphicFramePr>
          <p:cNvPr id="574" name="Google Shape;574;p30"/>
          <p:cNvGraphicFramePr/>
          <p:nvPr/>
        </p:nvGraphicFramePr>
        <p:xfrm>
          <a:off x="695124" y="1977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1832925"/>
                <a:gridCol w="651175"/>
                <a:gridCol w="554700"/>
                <a:gridCol w="916450"/>
                <a:gridCol w="916450"/>
                <a:gridCol w="590875"/>
                <a:gridCol w="590875"/>
                <a:gridCol w="747650"/>
                <a:gridCol w="952650"/>
              </a:tblGrid>
              <a:tr h="321550">
                <a:tc gridSpan="9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PROYECTO - CONSTRUCCIÓN DE CASA</a:t>
                      </a:r>
                      <a:endParaRPr/>
                    </a:p>
                  </a:txBody>
                  <a:tcPr marT="6025" marB="0" marR="6025" marL="6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0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tarea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Avance</a:t>
                      </a:r>
                      <a:b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 Planificado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 Planificado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</a:t>
                      </a:r>
                      <a:b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</a:t>
                      </a:r>
                      <a:b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Recursos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Predecesoras</a:t>
                      </a:r>
                      <a:endParaRPr/>
                    </a:p>
                  </a:txBody>
                  <a:tcPr marT="6025" marB="0" marR="6025" marL="60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A1 Hacer zanjas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José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A2 Hacer columnas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José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A1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A3 Hacer encofrado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José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A2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A4 Hacer piscina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0 %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19/07/2024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Mario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A2</a:t>
                      </a:r>
                      <a:endParaRPr/>
                    </a:p>
                  </a:txBody>
                  <a:tcPr marT="6125" marB="0" marR="6125" marL="6125" anchor="b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7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125" marB="0" marR="6125" marL="6125" anchor="ctr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75" name="Google Shape;575;p30"/>
          <p:cNvGrpSpPr/>
          <p:nvPr/>
        </p:nvGrpSpPr>
        <p:grpSpPr>
          <a:xfrm>
            <a:off x="1419764" y="3788808"/>
            <a:ext cx="5700127" cy="1023751"/>
            <a:chOff x="1187449" y="3717977"/>
            <a:chExt cx="6317046" cy="1134551"/>
          </a:xfrm>
        </p:grpSpPr>
        <p:sp>
          <p:nvSpPr>
            <p:cNvPr id="576" name="Google Shape;576;p30"/>
            <p:cNvSpPr/>
            <p:nvPr/>
          </p:nvSpPr>
          <p:spPr>
            <a:xfrm>
              <a:off x="1187449" y="3717977"/>
              <a:ext cx="1958976" cy="538154"/>
            </a:xfrm>
            <a:prstGeom prst="roundRect">
              <a:avLst>
                <a:gd fmla="val 25167" name="adj"/>
              </a:avLst>
            </a:prstGeom>
            <a:solidFill>
              <a:srgbClr val="714E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A1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rgbClr val="FFC211"/>
                  </a:solidFill>
                  <a:latin typeface="Calibri"/>
                  <a:ea typeface="Calibri"/>
                  <a:cs typeface="Calibri"/>
                  <a:sym typeface="Calibri"/>
                </a:rPr>
                <a:t>3 días, José</a:t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3192465" y="3717977"/>
              <a:ext cx="1436764" cy="538154"/>
            </a:xfrm>
            <a:prstGeom prst="roundRect">
              <a:avLst>
                <a:gd fmla="val 24513" name="adj"/>
              </a:avLst>
            </a:prstGeom>
            <a:solidFill>
              <a:srgbClr val="714E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A2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rgbClr val="FFC211"/>
                  </a:solidFill>
                  <a:latin typeface="Calibri"/>
                  <a:ea typeface="Calibri"/>
                  <a:cs typeface="Calibri"/>
                  <a:sym typeface="Calibri"/>
                </a:rPr>
                <a:t>2 días, José</a:t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4680849" y="3717977"/>
              <a:ext cx="1436764" cy="538154"/>
            </a:xfrm>
            <a:prstGeom prst="roundRect">
              <a:avLst>
                <a:gd fmla="val 23859" name="adj"/>
              </a:avLst>
            </a:prstGeom>
            <a:solidFill>
              <a:srgbClr val="714E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A3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rgbClr val="FFC211"/>
                  </a:solidFill>
                  <a:latin typeface="Calibri"/>
                  <a:ea typeface="Calibri"/>
                  <a:cs typeface="Calibri"/>
                  <a:sym typeface="Calibri"/>
                </a:rPr>
                <a:t>2 días, José</a:t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4680849" y="4314374"/>
              <a:ext cx="2823646" cy="538154"/>
            </a:xfrm>
            <a:prstGeom prst="roundRect">
              <a:avLst>
                <a:gd fmla="val 25167" name="adj"/>
              </a:avLst>
            </a:prstGeom>
            <a:solidFill>
              <a:srgbClr val="714E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A4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rgbClr val="FFC211"/>
                  </a:solidFill>
                  <a:latin typeface="Calibri"/>
                  <a:ea typeface="Calibri"/>
                  <a:cs typeface="Calibri"/>
                  <a:sym typeface="Calibri"/>
                </a:rPr>
                <a:t>4 días, Mario</a:t>
              </a:r>
              <a:endParaRPr/>
            </a:p>
          </p:txBody>
        </p:sp>
      </p:grpSp>
      <p:cxnSp>
        <p:nvCxnSpPr>
          <p:cNvPr id="580" name="Google Shape;580;p30"/>
          <p:cNvCxnSpPr/>
          <p:nvPr/>
        </p:nvCxnSpPr>
        <p:spPr>
          <a:xfrm>
            <a:off x="7129347" y="3623928"/>
            <a:ext cx="0" cy="1527416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81" name="Google Shape;581;p30"/>
          <p:cNvCxnSpPr/>
          <p:nvPr/>
        </p:nvCxnSpPr>
        <p:spPr>
          <a:xfrm>
            <a:off x="1410239" y="3623928"/>
            <a:ext cx="0" cy="1527416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82" name="Google Shape;582;p30"/>
          <p:cNvCxnSpPr/>
          <p:nvPr/>
        </p:nvCxnSpPr>
        <p:spPr>
          <a:xfrm>
            <a:off x="533394" y="4865114"/>
            <a:ext cx="8142294" cy="0"/>
          </a:xfrm>
          <a:prstGeom prst="straightConnector1">
            <a:avLst/>
          </a:prstGeom>
          <a:noFill/>
          <a:ln cap="flat" cmpd="sng" w="19050">
            <a:solidFill>
              <a:srgbClr val="7150A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583" name="Google Shape;583;p30"/>
          <p:cNvSpPr txBox="1"/>
          <p:nvPr/>
        </p:nvSpPr>
        <p:spPr>
          <a:xfrm>
            <a:off x="533394" y="4650558"/>
            <a:ext cx="805022" cy="146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900">
                <a:solidFill>
                  <a:srgbClr val="714EA0"/>
                </a:solidFill>
                <a:latin typeface="Calibri"/>
                <a:ea typeface="Calibri"/>
                <a:cs typeface="Calibri"/>
                <a:sym typeface="Calibri"/>
              </a:rPr>
              <a:t>Línea de Tiempo</a:t>
            </a:r>
            <a:endParaRPr/>
          </a:p>
        </p:txBody>
      </p:sp>
      <p:sp>
        <p:nvSpPr>
          <p:cNvPr id="584" name="Google Shape;584;p30"/>
          <p:cNvSpPr txBox="1"/>
          <p:nvPr/>
        </p:nvSpPr>
        <p:spPr>
          <a:xfrm>
            <a:off x="2720201" y="4880462"/>
            <a:ext cx="30992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Duración del Proyecto – 9 días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0"/>
          <p:cNvSpPr/>
          <p:nvPr/>
        </p:nvSpPr>
        <p:spPr>
          <a:xfrm>
            <a:off x="503237" y="376836"/>
            <a:ext cx="4152475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ACTIVIDADES PREDECESORAS Y FORMAS DE SECUENCIAR  ACTIVIDADES</a:t>
            </a:r>
            <a:endParaRPr/>
          </a:p>
        </p:txBody>
      </p:sp>
      <p:sp>
        <p:nvSpPr>
          <p:cNvPr id="586" name="Google Shape;586;p30"/>
          <p:cNvSpPr txBox="1"/>
          <p:nvPr/>
        </p:nvSpPr>
        <p:spPr>
          <a:xfrm>
            <a:off x="507356" y="916932"/>
            <a:ext cx="781883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700">
                <a:solidFill>
                  <a:srgbClr val="EE4639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lang="es-PE" sz="18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CASO 3</a:t>
            </a:r>
            <a:endParaRPr sz="1800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57188" marR="0" rtl="0" algn="l">
              <a:spcBef>
                <a:spcPts val="600"/>
              </a:spcBef>
              <a:spcAft>
                <a:spcPts val="60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identifica una restricción por parte del Arquitecto de la Obra: iniciar la piscina (A4) luego de terminar las columnas (A2).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1"/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ERRORES COMUNES</a:t>
            </a:r>
            <a:b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 CRONOGRAMAS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2"/>
          <p:cNvGrpSpPr/>
          <p:nvPr/>
        </p:nvGrpSpPr>
        <p:grpSpPr>
          <a:xfrm>
            <a:off x="1524254" y="1472685"/>
            <a:ext cx="6095493" cy="2902148"/>
            <a:chOff x="1524253" y="1406425"/>
            <a:chExt cx="6095493" cy="2902148"/>
          </a:xfrm>
        </p:grpSpPr>
        <p:sp>
          <p:nvSpPr>
            <p:cNvPr id="601" name="Google Shape;601;p32"/>
            <p:cNvSpPr/>
            <p:nvPr/>
          </p:nvSpPr>
          <p:spPr>
            <a:xfrm>
              <a:off x="1524253" y="1406425"/>
              <a:ext cx="2902148" cy="2902148"/>
            </a:xfrm>
            <a:custGeom>
              <a:rect b="b" l="l" r="r" t="t"/>
              <a:pathLst>
                <a:path extrusionOk="0" h="2902148" w="2902148">
                  <a:moveTo>
                    <a:pt x="1015752" y="2902148"/>
                  </a:moveTo>
                  <a:lnTo>
                    <a:pt x="0" y="1451074"/>
                  </a:lnTo>
                  <a:lnTo>
                    <a:pt x="1015752" y="0"/>
                  </a:lnTo>
                  <a:lnTo>
                    <a:pt x="1015752" y="725537"/>
                  </a:lnTo>
                  <a:lnTo>
                    <a:pt x="2902148" y="725537"/>
                  </a:lnTo>
                  <a:lnTo>
                    <a:pt x="2902148" y="2176611"/>
                  </a:lnTo>
                  <a:lnTo>
                    <a:pt x="1015752" y="2176611"/>
                  </a:lnTo>
                  <a:lnTo>
                    <a:pt x="1015752" y="2902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38875" lIns="721225" spcFirstLastPara="1" rIns="213350" wrap="square" tIns="93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1" lang="es-PE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Errores en la Elaboración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4717598" y="1406425"/>
              <a:ext cx="2902148" cy="2902148"/>
            </a:xfrm>
            <a:custGeom>
              <a:rect b="b" l="l" r="r" t="t"/>
              <a:pathLst>
                <a:path extrusionOk="0" h="2902148" w="2902148">
                  <a:moveTo>
                    <a:pt x="1886396" y="0"/>
                  </a:moveTo>
                  <a:lnTo>
                    <a:pt x="2902148" y="1451074"/>
                  </a:lnTo>
                  <a:lnTo>
                    <a:pt x="1886396" y="2902148"/>
                  </a:lnTo>
                  <a:lnTo>
                    <a:pt x="1886396" y="2176611"/>
                  </a:lnTo>
                  <a:lnTo>
                    <a:pt x="0" y="2176611"/>
                  </a:lnTo>
                  <a:lnTo>
                    <a:pt x="0" y="725537"/>
                  </a:lnTo>
                  <a:lnTo>
                    <a:pt x="1886396" y="725537"/>
                  </a:lnTo>
                  <a:lnTo>
                    <a:pt x="1886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38875" lIns="213350" spcFirstLastPara="1" rIns="721225" wrap="square" tIns="93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1" lang="es-PE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Errores en la Formulación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p32"/>
          <p:cNvSpPr/>
          <p:nvPr/>
        </p:nvSpPr>
        <p:spPr>
          <a:xfrm>
            <a:off x="503237" y="376836"/>
            <a:ext cx="4152475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ERRORES COMUNES EN CRONOGRAMAS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9" name="Google Shape;609;p33"/>
          <p:cNvGraphicFramePr/>
          <p:nvPr/>
        </p:nvGraphicFramePr>
        <p:xfrm>
          <a:off x="2234634" y="145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2586650"/>
                <a:gridCol w="531650"/>
                <a:gridCol w="419175"/>
                <a:gridCol w="695225"/>
                <a:gridCol w="695225"/>
                <a:gridCol w="705450"/>
                <a:gridCol w="807700"/>
              </a:tblGrid>
              <a:tr h="282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tarea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Avance</a:t>
                      </a:r>
                      <a:b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(%)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</a:t>
                      </a:r>
                      <a:b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Planificado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</a:t>
                      </a:r>
                      <a:b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Planificado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Predecesoras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Recursos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Almacenamiento-Servidores Blade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25/09/2024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</a:t>
                      </a:r>
                      <a:r>
                        <a:rPr b="1" lang="es-PE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</a:t>
                      </a: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del Proyecto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 DOCUMENTOS BASE 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1.1.1 ACTA DE CONSTITUCIÓN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1.1.1.a Elaborar Acta de Constitución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20/06/2012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24/06/2012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1.1.1.b Presentar acta a gerencia 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1.1.1.a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 PLAN DE GESTIÓN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1.2.1 CRONOGRAMA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1.2.1.a Presentar Cronograma a Gerencia 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1.1.1.b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1.2.1.b Elaborar Cronograma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1.2.1.b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Análisis y Diseño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horas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2.1.ANÁLISIS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2.1.1.Recopilar especificaciones técnicas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1.2.1.b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2.1.2.Documentar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2.1.1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2.1.3.Documentar el Datacenter TIA-942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2.1.2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2.2.DISEÑO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2.2.1.Diseñar la topología y Elaborar mapa de red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2.1.3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2.2.2.Certificar el mapa de red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2.2.1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2.2.3.Plan de contingencia ante desastres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2.2.2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Adquisición 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 CHASIS BLADE Y CUCHILLAS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3.1.a  Realizar requerimientos con proveedor HP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2.2.3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3.1.b  Posibilidad de Compra de Chasis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3.1.1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3.1.c  Compra de servidores 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3.1.2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0" name="Google Shape;610;p33"/>
          <p:cNvSpPr/>
          <p:nvPr/>
        </p:nvSpPr>
        <p:spPr>
          <a:xfrm>
            <a:off x="503237" y="376836"/>
            <a:ext cx="4152475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ERRORES COMUNES EN CRONOGRAMAS</a:t>
            </a:r>
            <a:endParaRPr/>
          </a:p>
        </p:txBody>
      </p:sp>
      <p:grpSp>
        <p:nvGrpSpPr>
          <p:cNvPr id="611" name="Google Shape;611;p33"/>
          <p:cNvGrpSpPr/>
          <p:nvPr/>
        </p:nvGrpSpPr>
        <p:grpSpPr>
          <a:xfrm>
            <a:off x="360135" y="912813"/>
            <a:ext cx="3027010" cy="338009"/>
            <a:chOff x="328697" y="912813"/>
            <a:chExt cx="3620825" cy="404317"/>
          </a:xfrm>
        </p:grpSpPr>
        <p:sp>
          <p:nvSpPr>
            <p:cNvPr id="612" name="Google Shape;612;p33"/>
            <p:cNvSpPr/>
            <p:nvPr/>
          </p:nvSpPr>
          <p:spPr>
            <a:xfrm>
              <a:off x="503238" y="912813"/>
              <a:ext cx="3446284" cy="404317"/>
            </a:xfrm>
            <a:prstGeom prst="roundRect">
              <a:avLst>
                <a:gd fmla="val 18796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ERRORES EN LA ELABORACIÓN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3" name="Google Shape;613;p33"/>
            <p:cNvGrpSpPr/>
            <p:nvPr/>
          </p:nvGrpSpPr>
          <p:grpSpPr>
            <a:xfrm>
              <a:off x="328697" y="951828"/>
              <a:ext cx="371254" cy="326288"/>
              <a:chOff x="5892512" y="2805541"/>
              <a:chExt cx="459474" cy="403823"/>
            </a:xfrm>
          </p:grpSpPr>
          <p:sp>
            <p:nvSpPr>
              <p:cNvPr id="614" name="Google Shape;614;p33"/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0086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>
                  <a:gd fmla="val 5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17" name="Google Shape;617;p33"/>
          <p:cNvSpPr/>
          <p:nvPr/>
        </p:nvSpPr>
        <p:spPr>
          <a:xfrm>
            <a:off x="503238" y="2157565"/>
            <a:ext cx="1695737" cy="2242155"/>
          </a:xfrm>
          <a:prstGeom prst="rightArrowCallout">
            <a:avLst>
              <a:gd fmla="val 21093" name="adj1"/>
              <a:gd fmla="val 13957" name="adj2"/>
              <a:gd fmla="val 10117" name="adj3"/>
              <a:gd fmla="val 85551" name="adj4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108000" spcFirstLastPara="1" rIns="36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cronograma contiene 11 errores que son cometidos habitualmente cuando se elaboran cronogramas.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3" name="Google Shape;623;p34"/>
          <p:cNvGraphicFramePr/>
          <p:nvPr/>
        </p:nvGraphicFramePr>
        <p:xfrm>
          <a:off x="2234634" y="145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2586650"/>
                <a:gridCol w="531650"/>
                <a:gridCol w="419175"/>
                <a:gridCol w="695225"/>
                <a:gridCol w="695225"/>
                <a:gridCol w="705450"/>
                <a:gridCol w="807700"/>
              </a:tblGrid>
              <a:tr h="273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tarea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Avance</a:t>
                      </a:r>
                      <a:b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(%)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</a:t>
                      </a:r>
                      <a:b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Planificado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</a:t>
                      </a:r>
                      <a:b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Planificado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Predecesoras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Recursos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Almacenamiento-Servidores Blade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25/09/2024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Gestión del Proyecto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 DOCUMENTOS BASE 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1.1.1 ACTA DE CONSTITUCIÓN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1.1.1.a Elaborar Acta de Constitución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1.1.1.b Presentar acta a gerencia 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1.1.1.a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 PLAN DE GESTIÓN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1.2.1 CRONOGRAMA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1.2.1.a Presentar Cronograma a Gerencia 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1.1.1.b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1.2.1.b Elaborar Cronograma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1.2.1.b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3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Análisis y Diseño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horas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2.1.ANÁLISIS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2.1.1.Recopilar especificaciones técnicas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1.2.1.b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2.1.2.Documentar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2.1.1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2.1.3.Documentar el Datacenter TIA-942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2.1.2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2.2.DISEÑO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2.2.1.Diseñar la topología y Elaborar mapa de red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2.1.3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2.2.2.Certificar el mapa de red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2.2.1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2.2.3.Plan de contingencia ante desastres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5h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2.2.2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Adquisición 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 CHASIS BLADE Y CUCHILLAS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3.1.a  Realizar requerimientos con proveedor HP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E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E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2.2.3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3.1.b  Posibilidad de Compra de Chasis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D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3.1.1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3.1.c  Compra de servidores 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días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4/08/2024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3.1.2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5100" marB="0" marR="5100" marL="51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4" name="Google Shape;624;p34"/>
          <p:cNvSpPr txBox="1"/>
          <p:nvPr/>
        </p:nvSpPr>
        <p:spPr>
          <a:xfrm>
            <a:off x="420575" y="2261766"/>
            <a:ext cx="157823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cronograma contiene 11 errores que son cometidos habitualmente cuando se elaboran cronogramas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4"/>
          <p:cNvSpPr/>
          <p:nvPr/>
        </p:nvSpPr>
        <p:spPr>
          <a:xfrm>
            <a:off x="503237" y="376836"/>
            <a:ext cx="4152475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ERRORES COMUNES EN CRONOGRAMAS</a:t>
            </a:r>
            <a:endParaRPr/>
          </a:p>
        </p:txBody>
      </p:sp>
      <p:grpSp>
        <p:nvGrpSpPr>
          <p:cNvPr id="626" name="Google Shape;626;p34"/>
          <p:cNvGrpSpPr/>
          <p:nvPr/>
        </p:nvGrpSpPr>
        <p:grpSpPr>
          <a:xfrm>
            <a:off x="360135" y="912813"/>
            <a:ext cx="3027010" cy="338009"/>
            <a:chOff x="328697" y="912813"/>
            <a:chExt cx="3620825" cy="404317"/>
          </a:xfrm>
        </p:grpSpPr>
        <p:sp>
          <p:nvSpPr>
            <p:cNvPr id="627" name="Google Shape;627;p34"/>
            <p:cNvSpPr/>
            <p:nvPr/>
          </p:nvSpPr>
          <p:spPr>
            <a:xfrm>
              <a:off x="503238" y="912813"/>
              <a:ext cx="3446284" cy="404317"/>
            </a:xfrm>
            <a:prstGeom prst="roundRect">
              <a:avLst>
                <a:gd fmla="val 18796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ERRORES EN LA ELABORACIÓN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8" name="Google Shape;628;p34"/>
            <p:cNvGrpSpPr/>
            <p:nvPr/>
          </p:nvGrpSpPr>
          <p:grpSpPr>
            <a:xfrm>
              <a:off x="328697" y="951828"/>
              <a:ext cx="371254" cy="326288"/>
              <a:chOff x="5892512" y="2805541"/>
              <a:chExt cx="459474" cy="403823"/>
            </a:xfrm>
          </p:grpSpPr>
          <p:sp>
            <p:nvSpPr>
              <p:cNvPr id="629" name="Google Shape;629;p34"/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0086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4"/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4"/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>
                  <a:gd fmla="val 5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2" name="Google Shape;632;p34"/>
          <p:cNvSpPr/>
          <p:nvPr/>
        </p:nvSpPr>
        <p:spPr>
          <a:xfrm>
            <a:off x="503238" y="2157565"/>
            <a:ext cx="1695737" cy="2242155"/>
          </a:xfrm>
          <a:prstGeom prst="rightArrowCallout">
            <a:avLst>
              <a:gd fmla="val 21093" name="adj1"/>
              <a:gd fmla="val 13957" name="adj2"/>
              <a:gd fmla="val 10117" name="adj3"/>
              <a:gd fmla="val 85551" name="adj4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108000" spcFirstLastPara="1" rIns="36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cronograma contiene 11 errores que son cometidos habitualmente cuando se elaboran cronogramas.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35"/>
          <p:cNvGraphicFramePr/>
          <p:nvPr/>
        </p:nvGraphicFramePr>
        <p:xfrm>
          <a:off x="503237" y="18001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2084525"/>
                <a:gridCol w="428425"/>
                <a:gridCol w="337800"/>
                <a:gridCol w="560275"/>
                <a:gridCol w="560275"/>
                <a:gridCol w="568500"/>
                <a:gridCol w="650900"/>
              </a:tblGrid>
              <a:tr h="247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tarea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Avance</a:t>
                      </a:r>
                      <a:b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(%)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</a:t>
                      </a:r>
                      <a:b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Planificado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</a:t>
                      </a:r>
                      <a:b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Planificado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Predecesoras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Recursos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Almacenamiento-Servidores Blade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 días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7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25/09/2024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7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7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</a:t>
                      </a:r>
                      <a:r>
                        <a:rPr b="1" lang="es-PE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</a:t>
                      </a: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del Proyecto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días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 DOCUMENTOS BASE 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1.1.1 ACTA DE CONSTITUCIÓN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1.1.1.a Elaborar Acta de Constitución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20/06/2024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24/06/2024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1.1.1.b Presentar acta a gerencia 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1.1.1.a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 PLAN DE GESTIÓN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1.2.1 CRONOGRAMA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1.2.1.a Presentar Cronograma a Gerencia 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30/06/2024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1.1.1.b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1.2.1.b Elaborar Cronograma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1.2.1.b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7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Williams Padilla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Análisis y Diseño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horas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2.1.ANÁLISIS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8h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2.1.1.Recopilar especificaciones técnicas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1.2.1.b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2.1.2.Documentar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2.1.1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2.1.3.Documentar el Datacenter TIA-942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2.1.2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2.2.DISEÑO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12h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2.2.1.Diseñar la topología y Elaborar mapa de red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4h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2.1.3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2.2.2.Certificar el mapa de red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2.2.1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2.2.3.Plan de contingencia ante desastres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5h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30/07/2024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2.2.2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Carlos Risco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Adquisición 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días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9/08/2024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 CHASIS BLADE Y CUCHILLAS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días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3.1.a  Realizar requerimientos con proveedor HP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días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E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2/08/2024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E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2.2.3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3.1.b  Posibilidad de Compra de Chasis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D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días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3/08/2024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3.1.1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3.1.c  Compra de servidores 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días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4/08/2024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3.1.2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Juan López</a:t>
                      </a:r>
                      <a:endParaRPr/>
                    </a:p>
                  </a:txBody>
                  <a:tcPr marT="4350" marB="0" marR="4350" marL="43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39" name="Google Shape;639;p35"/>
          <p:cNvGraphicFramePr/>
          <p:nvPr/>
        </p:nvGraphicFramePr>
        <p:xfrm>
          <a:off x="6076545" y="18001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{05E98C77-B154-4A35-BAE0-EFCD22F8D5C4}</a:tableStyleId>
              </a:tblPr>
              <a:tblGrid>
                <a:gridCol w="146800"/>
                <a:gridCol w="2098700"/>
                <a:gridCol w="353625"/>
              </a:tblGrid>
              <a:tr h="181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Lista de Errores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0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hay consistencia entre la duración y las respectivas fechas de inicio y fin.</a:t>
                      </a:r>
                      <a:endParaRPr/>
                    </a:p>
                  </a:txBody>
                  <a:tcPr marT="5200" marB="0" marR="5200" marL="720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</a:tr>
              <a:tr h="30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puede haber fechas en blanco en el cronograma.</a:t>
                      </a:r>
                      <a:endParaRPr/>
                    </a:p>
                  </a:txBody>
                  <a:tcPr marT="5200" marB="0" marR="5200" marL="720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0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Debe contemplarse la secuencia cronológica de las actividades.</a:t>
                      </a:r>
                      <a:endParaRPr/>
                    </a:p>
                  </a:txBody>
                  <a:tcPr marT="5200" marB="0" marR="5200" marL="720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0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Una actividad no puede ser predecesora de sí misma.</a:t>
                      </a:r>
                      <a:endParaRPr/>
                    </a:p>
                  </a:txBody>
                  <a:tcPr marT="5200" marB="0" marR="5200" marL="720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7C1"/>
                    </a:solidFill>
                  </a:tcPr>
                </a:tc>
              </a:tr>
              <a:tr h="30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Sólo aparece la acción y no el objeto. Actividad mal redactada.</a:t>
                      </a:r>
                      <a:endParaRPr/>
                    </a:p>
                  </a:txBody>
                  <a:tcPr marT="5200" marB="0" marR="5200" marL="720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</a:tr>
              <a:tr h="30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aparece recurso responsable de la actividad.</a:t>
                      </a:r>
                      <a:endParaRPr/>
                    </a:p>
                  </a:txBody>
                  <a:tcPr marT="5200" marB="0" marR="5200" marL="720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8C4"/>
                    </a:solidFill>
                  </a:tcPr>
                </a:tc>
              </a:tr>
              <a:tr h="243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Aparecen dos actividades en una sola línea.</a:t>
                      </a:r>
                      <a:endParaRPr/>
                    </a:p>
                  </a:txBody>
                  <a:tcPr marT="5200" marB="0" marR="5200" marL="720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0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Hay duraciones de actividades en horas y otras en días.</a:t>
                      </a:r>
                      <a:endParaRPr/>
                    </a:p>
                  </a:txBody>
                  <a:tcPr marT="5200" marB="0" marR="5200" marL="720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  <a:tr h="30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Sólo aparece el objeto y no la acción. Actividad mal redactada.</a:t>
                      </a:r>
                      <a:endParaRPr/>
                    </a:p>
                  </a:txBody>
                  <a:tcPr marT="5200" marB="0" marR="5200" marL="720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43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 actividades son hechos concretos que se planifican que ocurran.</a:t>
                      </a:r>
                      <a:endParaRPr/>
                    </a:p>
                  </a:txBody>
                  <a:tcPr marT="5200" marB="0" marR="5200" marL="720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DCED"/>
                    </a:solidFill>
                  </a:tcPr>
                </a:tc>
              </a:tr>
              <a:tr h="30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fecha de inicio es posterior a la fecha de fin de la actividad.</a:t>
                      </a:r>
                      <a:endParaRPr/>
                    </a:p>
                  </a:txBody>
                  <a:tcPr marT="5200" marB="0" marR="5200" marL="720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PE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5200" marB="0" marR="5200" marL="520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EC7"/>
                    </a:solidFill>
                  </a:tcPr>
                </a:tc>
              </a:tr>
            </a:tbl>
          </a:graphicData>
        </a:graphic>
      </p:graphicFrame>
      <p:sp>
        <p:nvSpPr>
          <p:cNvPr id="640" name="Google Shape;640;p35"/>
          <p:cNvSpPr/>
          <p:nvPr/>
        </p:nvSpPr>
        <p:spPr>
          <a:xfrm>
            <a:off x="5806077" y="3549349"/>
            <a:ext cx="190500" cy="25567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35"/>
          <p:cNvSpPr txBox="1"/>
          <p:nvPr/>
        </p:nvSpPr>
        <p:spPr>
          <a:xfrm>
            <a:off x="509676" y="1509395"/>
            <a:ext cx="81660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continuación, el detalle de los 11 errores habituales que suelen cometerse cuando se elaboran cronogramas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35"/>
          <p:cNvSpPr/>
          <p:nvPr/>
        </p:nvSpPr>
        <p:spPr>
          <a:xfrm>
            <a:off x="503237" y="376836"/>
            <a:ext cx="4152475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ERRORES COMUNES EN CRONOGRAMAS</a:t>
            </a:r>
            <a:endParaRPr/>
          </a:p>
        </p:txBody>
      </p:sp>
      <p:grpSp>
        <p:nvGrpSpPr>
          <p:cNvPr id="643" name="Google Shape;643;p35"/>
          <p:cNvGrpSpPr/>
          <p:nvPr/>
        </p:nvGrpSpPr>
        <p:grpSpPr>
          <a:xfrm>
            <a:off x="360135" y="912813"/>
            <a:ext cx="3027010" cy="338009"/>
            <a:chOff x="328697" y="912813"/>
            <a:chExt cx="3620825" cy="404317"/>
          </a:xfrm>
        </p:grpSpPr>
        <p:sp>
          <p:nvSpPr>
            <p:cNvPr id="644" name="Google Shape;644;p35"/>
            <p:cNvSpPr/>
            <p:nvPr/>
          </p:nvSpPr>
          <p:spPr>
            <a:xfrm>
              <a:off x="503238" y="912813"/>
              <a:ext cx="3446284" cy="404317"/>
            </a:xfrm>
            <a:prstGeom prst="roundRect">
              <a:avLst>
                <a:gd fmla="val 18796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ERRORES EN LA ELABORACIÓN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5" name="Google Shape;645;p35"/>
            <p:cNvGrpSpPr/>
            <p:nvPr/>
          </p:nvGrpSpPr>
          <p:grpSpPr>
            <a:xfrm>
              <a:off x="328697" y="951828"/>
              <a:ext cx="371254" cy="326288"/>
              <a:chOff x="5892512" y="2805541"/>
              <a:chExt cx="459474" cy="403823"/>
            </a:xfrm>
          </p:grpSpPr>
          <p:sp>
            <p:nvSpPr>
              <p:cNvPr id="646" name="Google Shape;646;p35"/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0086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5"/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5"/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>
                  <a:gd fmla="val 5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6"/>
          <p:cNvSpPr/>
          <p:nvPr/>
        </p:nvSpPr>
        <p:spPr>
          <a:xfrm>
            <a:off x="503237" y="376836"/>
            <a:ext cx="4152475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ERRORES COMUNES EN CRONOGRAMAS</a:t>
            </a:r>
            <a:endParaRPr/>
          </a:p>
        </p:txBody>
      </p:sp>
      <p:sp>
        <p:nvSpPr>
          <p:cNvPr id="655" name="Google Shape;655;p36"/>
          <p:cNvSpPr txBox="1"/>
          <p:nvPr/>
        </p:nvSpPr>
        <p:spPr>
          <a:xfrm>
            <a:off x="509676" y="1509395"/>
            <a:ext cx="3882937" cy="303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Subestimación de tiempos</a:t>
            </a:r>
            <a:endParaRPr/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Ocurre cuando se asigna duraciones de forma optimista sin tomar en consideración el real esfuerzo que esas actividades implican o sin tomar en consideración riesgos inherentes que conlleva la realización de dichas actividades.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</a:t>
            </a:r>
            <a:r>
              <a:rPr b="1" lang="es-PE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No considerar posibles retrasos en la entrega de materiales en un proyecto de construcción.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6" name="Google Shape;656;p36"/>
          <p:cNvGrpSpPr/>
          <p:nvPr/>
        </p:nvGrpSpPr>
        <p:grpSpPr>
          <a:xfrm>
            <a:off x="360135" y="912813"/>
            <a:ext cx="3024415" cy="338009"/>
            <a:chOff x="328697" y="912813"/>
            <a:chExt cx="3617722" cy="404317"/>
          </a:xfrm>
        </p:grpSpPr>
        <p:sp>
          <p:nvSpPr>
            <p:cNvPr id="657" name="Google Shape;657;p36"/>
            <p:cNvSpPr/>
            <p:nvPr/>
          </p:nvSpPr>
          <p:spPr>
            <a:xfrm>
              <a:off x="503237" y="912813"/>
              <a:ext cx="3443182" cy="404317"/>
            </a:xfrm>
            <a:prstGeom prst="roundRect">
              <a:avLst>
                <a:gd fmla="val 18796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ERRORES EN LA FORMULACIÓN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8" name="Google Shape;658;p36"/>
            <p:cNvGrpSpPr/>
            <p:nvPr/>
          </p:nvGrpSpPr>
          <p:grpSpPr>
            <a:xfrm>
              <a:off x="328697" y="951828"/>
              <a:ext cx="371254" cy="326288"/>
              <a:chOff x="5892512" y="2805541"/>
              <a:chExt cx="459474" cy="403823"/>
            </a:xfrm>
          </p:grpSpPr>
          <p:sp>
            <p:nvSpPr>
              <p:cNvPr id="659" name="Google Shape;659;p36"/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E93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2" name="Google Shape;662;p36"/>
          <p:cNvGrpSpPr/>
          <p:nvPr/>
        </p:nvGrpSpPr>
        <p:grpSpPr>
          <a:xfrm>
            <a:off x="4713662" y="1320086"/>
            <a:ext cx="3955588" cy="2987899"/>
            <a:chOff x="4675027" y="1313647"/>
            <a:chExt cx="3955588" cy="2987899"/>
          </a:xfrm>
        </p:grpSpPr>
        <p:sp>
          <p:nvSpPr>
            <p:cNvPr id="663" name="Google Shape;663;p36"/>
            <p:cNvSpPr/>
            <p:nvPr/>
          </p:nvSpPr>
          <p:spPr>
            <a:xfrm>
              <a:off x="4706315" y="1313647"/>
              <a:ext cx="3924300" cy="2987899"/>
            </a:xfrm>
            <a:prstGeom prst="rect">
              <a:avLst/>
            </a:prstGeom>
            <a:solidFill>
              <a:schemeClr val="accent3">
                <a:alpha val="6549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4" name="Google Shape;664;p36"/>
            <p:cNvGrpSpPr/>
            <p:nvPr/>
          </p:nvGrpSpPr>
          <p:grpSpPr>
            <a:xfrm>
              <a:off x="4675027" y="1487313"/>
              <a:ext cx="515140" cy="2524456"/>
              <a:chOff x="10000445" y="1693376"/>
              <a:chExt cx="515140" cy="2408545"/>
            </a:xfrm>
          </p:grpSpPr>
          <p:sp>
            <p:nvSpPr>
              <p:cNvPr id="665" name="Google Shape;665;p36"/>
              <p:cNvSpPr txBox="1"/>
              <p:nvPr/>
            </p:nvSpPr>
            <p:spPr>
              <a:xfrm>
                <a:off x="10000445" y="1693376"/>
                <a:ext cx="37348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PE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40</a:t>
                </a:r>
                <a:endParaRPr/>
              </a:p>
            </p:txBody>
          </p:sp>
          <p:sp>
            <p:nvSpPr>
              <p:cNvPr id="666" name="Google Shape;666;p36"/>
              <p:cNvSpPr txBox="1"/>
              <p:nvPr/>
            </p:nvSpPr>
            <p:spPr>
              <a:xfrm>
                <a:off x="10000445" y="2006455"/>
                <a:ext cx="37348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PE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30</a:t>
                </a:r>
                <a:endParaRPr/>
              </a:p>
            </p:txBody>
          </p:sp>
          <p:sp>
            <p:nvSpPr>
              <p:cNvPr id="667" name="Google Shape;667;p36"/>
              <p:cNvSpPr txBox="1"/>
              <p:nvPr/>
            </p:nvSpPr>
            <p:spPr>
              <a:xfrm>
                <a:off x="10000445" y="2313095"/>
                <a:ext cx="37348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PE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20</a:t>
                </a:r>
                <a:endParaRPr/>
              </a:p>
            </p:txBody>
          </p:sp>
          <p:sp>
            <p:nvSpPr>
              <p:cNvPr id="668" name="Google Shape;668;p36"/>
              <p:cNvSpPr txBox="1"/>
              <p:nvPr/>
            </p:nvSpPr>
            <p:spPr>
              <a:xfrm>
                <a:off x="10000445" y="2619735"/>
                <a:ext cx="37348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PE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</a:t>
                </a:r>
                <a:endParaRPr/>
              </a:p>
            </p:txBody>
          </p:sp>
          <p:sp>
            <p:nvSpPr>
              <p:cNvPr id="669" name="Google Shape;669;p36"/>
              <p:cNvSpPr txBox="1"/>
              <p:nvPr/>
            </p:nvSpPr>
            <p:spPr>
              <a:xfrm>
                <a:off x="10000445" y="2926375"/>
                <a:ext cx="37348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PE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70" name="Google Shape;670;p36"/>
              <p:cNvSpPr txBox="1"/>
              <p:nvPr/>
            </p:nvSpPr>
            <p:spPr>
              <a:xfrm>
                <a:off x="10000445" y="3233015"/>
                <a:ext cx="37348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PE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-10</a:t>
                </a:r>
                <a:endParaRPr/>
              </a:p>
            </p:txBody>
          </p:sp>
          <p:sp>
            <p:nvSpPr>
              <p:cNvPr id="671" name="Google Shape;671;p36"/>
              <p:cNvSpPr txBox="1"/>
              <p:nvPr/>
            </p:nvSpPr>
            <p:spPr>
              <a:xfrm>
                <a:off x="10000445" y="3539655"/>
                <a:ext cx="37348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PE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-20</a:t>
                </a:r>
                <a:endParaRPr/>
              </a:p>
            </p:txBody>
          </p:sp>
          <p:sp>
            <p:nvSpPr>
              <p:cNvPr id="672" name="Google Shape;672;p36"/>
              <p:cNvSpPr txBox="1"/>
              <p:nvPr/>
            </p:nvSpPr>
            <p:spPr>
              <a:xfrm>
                <a:off x="10000445" y="3846298"/>
                <a:ext cx="37348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PE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-30</a:t>
                </a:r>
                <a:endParaRPr/>
              </a:p>
            </p:txBody>
          </p:sp>
          <p:grpSp>
            <p:nvGrpSpPr>
              <p:cNvPr id="673" name="Google Shape;673;p36"/>
              <p:cNvGrpSpPr/>
              <p:nvPr/>
            </p:nvGrpSpPr>
            <p:grpSpPr>
              <a:xfrm>
                <a:off x="10457119" y="1780373"/>
                <a:ext cx="58467" cy="2321548"/>
                <a:chOff x="3772984" y="1864086"/>
                <a:chExt cx="58467" cy="2321548"/>
              </a:xfrm>
            </p:grpSpPr>
            <p:cxnSp>
              <p:nvCxnSpPr>
                <p:cNvPr id="674" name="Google Shape;674;p36"/>
                <p:cNvCxnSpPr/>
                <p:nvPr/>
              </p:nvCxnSpPr>
              <p:spPr>
                <a:xfrm>
                  <a:off x="3824592" y="1864086"/>
                  <a:ext cx="0" cy="232154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A5A5A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675" name="Google Shape;675;p36"/>
                <p:cNvGrpSpPr/>
                <p:nvPr/>
              </p:nvGrpSpPr>
              <p:grpSpPr>
                <a:xfrm rot="5400000">
                  <a:off x="2723506" y="2920004"/>
                  <a:ext cx="2157422" cy="58467"/>
                  <a:chOff x="4397971" y="4597400"/>
                  <a:chExt cx="3096939" cy="104155"/>
                </a:xfrm>
              </p:grpSpPr>
              <p:cxnSp>
                <p:nvCxnSpPr>
                  <p:cNvPr id="676" name="Google Shape;676;p36"/>
                  <p:cNvCxnSpPr/>
                  <p:nvPr/>
                </p:nvCxnSpPr>
                <p:spPr>
                  <a:xfrm>
                    <a:off x="4397971" y="4597400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7" name="Google Shape;677;p36"/>
                  <p:cNvCxnSpPr/>
                  <p:nvPr/>
                </p:nvCxnSpPr>
                <p:spPr>
                  <a:xfrm>
                    <a:off x="5718777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8" name="Google Shape;678;p36"/>
                  <p:cNvCxnSpPr/>
                  <p:nvPr/>
                </p:nvCxnSpPr>
                <p:spPr>
                  <a:xfrm>
                    <a:off x="6165077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9" name="Google Shape;679;p36"/>
                  <p:cNvCxnSpPr/>
                  <p:nvPr/>
                </p:nvCxnSpPr>
                <p:spPr>
                  <a:xfrm>
                    <a:off x="6613651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80" name="Google Shape;680;p36"/>
                  <p:cNvCxnSpPr/>
                  <p:nvPr/>
                </p:nvCxnSpPr>
                <p:spPr>
                  <a:xfrm>
                    <a:off x="7054959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81" name="Google Shape;681;p36"/>
                  <p:cNvCxnSpPr/>
                  <p:nvPr/>
                </p:nvCxnSpPr>
                <p:spPr>
                  <a:xfrm>
                    <a:off x="7494910" y="4597401"/>
                    <a:ext cx="0" cy="10159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82" name="Google Shape;682;p36"/>
                  <p:cNvCxnSpPr/>
                  <p:nvPr/>
                </p:nvCxnSpPr>
                <p:spPr>
                  <a:xfrm>
                    <a:off x="5277960" y="4599947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83" name="Google Shape;683;p36"/>
                  <p:cNvCxnSpPr/>
                  <p:nvPr/>
                </p:nvCxnSpPr>
                <p:spPr>
                  <a:xfrm>
                    <a:off x="4834547" y="4599955"/>
                    <a:ext cx="0" cy="101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</p:grpSp>
        </p:grpSp>
        <p:sp>
          <p:nvSpPr>
            <p:cNvPr id="684" name="Google Shape;684;p36"/>
            <p:cNvSpPr/>
            <p:nvPr/>
          </p:nvSpPr>
          <p:spPr>
            <a:xfrm>
              <a:off x="5351172" y="1841679"/>
              <a:ext cx="1732208" cy="965915"/>
            </a:xfrm>
            <a:custGeom>
              <a:rect b="b" l="l" r="r" t="t"/>
              <a:pathLst>
                <a:path extrusionOk="0" h="965915" w="1732208">
                  <a:moveTo>
                    <a:pt x="0" y="965915"/>
                  </a:moveTo>
                  <a:cubicBezTo>
                    <a:pt x="190500" y="935864"/>
                    <a:pt x="381000" y="905814"/>
                    <a:pt x="521594" y="875763"/>
                  </a:cubicBezTo>
                  <a:cubicBezTo>
                    <a:pt x="662188" y="845712"/>
                    <a:pt x="715851" y="843566"/>
                    <a:pt x="843566" y="785611"/>
                  </a:cubicBezTo>
                  <a:cubicBezTo>
                    <a:pt x="971281" y="727656"/>
                    <a:pt x="1179490" y="610673"/>
                    <a:pt x="1287887" y="528034"/>
                  </a:cubicBezTo>
                  <a:cubicBezTo>
                    <a:pt x="1396284" y="445395"/>
                    <a:pt x="1419895" y="377781"/>
                    <a:pt x="1493949" y="289775"/>
                  </a:cubicBezTo>
                  <a:cubicBezTo>
                    <a:pt x="1568003" y="201769"/>
                    <a:pt x="1650105" y="100884"/>
                    <a:pt x="1732208" y="0"/>
                  </a:cubicBezTo>
                </a:path>
              </a:pathLst>
            </a:cu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5338293" y="2949262"/>
              <a:ext cx="1764406" cy="985234"/>
            </a:xfrm>
            <a:custGeom>
              <a:rect b="b" l="l" r="r" t="t"/>
              <a:pathLst>
                <a:path extrusionOk="0" h="985234" w="1764406">
                  <a:moveTo>
                    <a:pt x="0" y="0"/>
                  </a:moveTo>
                  <a:cubicBezTo>
                    <a:pt x="146497" y="17171"/>
                    <a:pt x="292995" y="34343"/>
                    <a:pt x="437882" y="64394"/>
                  </a:cubicBezTo>
                  <a:cubicBezTo>
                    <a:pt x="582769" y="94445"/>
                    <a:pt x="765220" y="141667"/>
                    <a:pt x="869324" y="180304"/>
                  </a:cubicBezTo>
                  <a:cubicBezTo>
                    <a:pt x="973428" y="218941"/>
                    <a:pt x="1062507" y="296214"/>
                    <a:pt x="1062507" y="296214"/>
                  </a:cubicBezTo>
                  <a:cubicBezTo>
                    <a:pt x="1136561" y="341290"/>
                    <a:pt x="1236372" y="382074"/>
                    <a:pt x="1313645" y="450761"/>
                  </a:cubicBezTo>
                  <a:cubicBezTo>
                    <a:pt x="1390918" y="519448"/>
                    <a:pt x="1451019" y="619259"/>
                    <a:pt x="1526146" y="708338"/>
                  </a:cubicBezTo>
                  <a:cubicBezTo>
                    <a:pt x="1601273" y="797417"/>
                    <a:pt x="1682839" y="891325"/>
                    <a:pt x="1764406" y="985234"/>
                  </a:cubicBez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6" name="Google Shape;686;p36"/>
            <p:cNvGrpSpPr/>
            <p:nvPr/>
          </p:nvGrpSpPr>
          <p:grpSpPr>
            <a:xfrm>
              <a:off x="7482628" y="2404009"/>
              <a:ext cx="1107583" cy="184666"/>
              <a:chOff x="7495506" y="2404009"/>
              <a:chExt cx="1107583" cy="184666"/>
            </a:xfrm>
          </p:grpSpPr>
          <p:cxnSp>
            <p:nvCxnSpPr>
              <p:cNvPr id="687" name="Google Shape;687;p36"/>
              <p:cNvCxnSpPr/>
              <p:nvPr/>
            </p:nvCxnSpPr>
            <p:spPr>
              <a:xfrm>
                <a:off x="7495506" y="2496342"/>
                <a:ext cx="23826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B0F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88" name="Google Shape;688;p36"/>
              <p:cNvSpPr txBox="1"/>
              <p:nvPr/>
            </p:nvSpPr>
            <p:spPr>
              <a:xfrm>
                <a:off x="7796012" y="2404009"/>
                <a:ext cx="807077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Optimista </a:t>
                </a:r>
                <a:endParaRPr/>
              </a:p>
            </p:txBody>
          </p:sp>
        </p:grpSp>
        <p:grpSp>
          <p:nvGrpSpPr>
            <p:cNvPr id="689" name="Google Shape;689;p36"/>
            <p:cNvGrpSpPr/>
            <p:nvPr/>
          </p:nvGrpSpPr>
          <p:grpSpPr>
            <a:xfrm>
              <a:off x="7482628" y="2713898"/>
              <a:ext cx="1107583" cy="184666"/>
              <a:chOff x="7495506" y="2404009"/>
              <a:chExt cx="1107583" cy="184666"/>
            </a:xfrm>
          </p:grpSpPr>
          <p:cxnSp>
            <p:nvCxnSpPr>
              <p:cNvPr id="690" name="Google Shape;690;p36"/>
              <p:cNvCxnSpPr/>
              <p:nvPr/>
            </p:nvCxnSpPr>
            <p:spPr>
              <a:xfrm>
                <a:off x="7495506" y="2496342"/>
                <a:ext cx="2382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91" name="Google Shape;691;p36"/>
              <p:cNvSpPr txBox="1"/>
              <p:nvPr/>
            </p:nvSpPr>
            <p:spPr>
              <a:xfrm>
                <a:off x="7796012" y="2404009"/>
                <a:ext cx="807077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Real </a:t>
                </a:r>
                <a:endParaRPr/>
              </a:p>
            </p:txBody>
          </p:sp>
        </p:grpSp>
        <p:grpSp>
          <p:nvGrpSpPr>
            <p:cNvPr id="692" name="Google Shape;692;p36"/>
            <p:cNvGrpSpPr/>
            <p:nvPr/>
          </p:nvGrpSpPr>
          <p:grpSpPr>
            <a:xfrm>
              <a:off x="7482628" y="3023788"/>
              <a:ext cx="1107583" cy="184666"/>
              <a:chOff x="7495506" y="2404009"/>
              <a:chExt cx="1107583" cy="184666"/>
            </a:xfrm>
          </p:grpSpPr>
          <p:cxnSp>
            <p:nvCxnSpPr>
              <p:cNvPr id="693" name="Google Shape;693;p36"/>
              <p:cNvCxnSpPr/>
              <p:nvPr/>
            </p:nvCxnSpPr>
            <p:spPr>
              <a:xfrm>
                <a:off x="7495506" y="2496342"/>
                <a:ext cx="2382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94" name="Google Shape;694;p36"/>
              <p:cNvSpPr txBox="1"/>
              <p:nvPr/>
            </p:nvSpPr>
            <p:spPr>
              <a:xfrm>
                <a:off x="7796012" y="2404009"/>
                <a:ext cx="807077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Pesimista </a:t>
                </a:r>
                <a:endParaRPr/>
              </a:p>
            </p:txBody>
          </p:sp>
        </p:grpSp>
        <p:sp>
          <p:nvSpPr>
            <p:cNvPr id="695" name="Google Shape;695;p36"/>
            <p:cNvSpPr/>
            <p:nvPr/>
          </p:nvSpPr>
          <p:spPr>
            <a:xfrm>
              <a:off x="5338293" y="2550017"/>
              <a:ext cx="1770845" cy="257577"/>
            </a:xfrm>
            <a:custGeom>
              <a:rect b="b" l="l" r="r" t="t"/>
              <a:pathLst>
                <a:path extrusionOk="0" h="257577" w="1770845">
                  <a:moveTo>
                    <a:pt x="0" y="257577"/>
                  </a:moveTo>
                  <a:lnTo>
                    <a:pt x="1770845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/>
          <p:nvPr/>
        </p:nvSpPr>
        <p:spPr>
          <a:xfrm>
            <a:off x="503237" y="376836"/>
            <a:ext cx="4152475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ERRORES COMUNES EN CRONOGRAMAS</a:t>
            </a:r>
            <a:endParaRPr/>
          </a:p>
        </p:txBody>
      </p:sp>
      <p:sp>
        <p:nvSpPr>
          <p:cNvPr id="702" name="Google Shape;702;p37"/>
          <p:cNvSpPr txBox="1"/>
          <p:nvPr/>
        </p:nvSpPr>
        <p:spPr>
          <a:xfrm>
            <a:off x="509676" y="1509395"/>
            <a:ext cx="3882937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Falta de Flexibilidad</a:t>
            </a:r>
            <a:endParaRPr/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Ocurre cuando se asignan duraciones sin prever riesgos o sin anticipar eventos que pueden ocurrir de forma imprevista declarando en el cronograma tiempos rígidos e inflexibles.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</a:t>
            </a:r>
            <a:r>
              <a:rPr b="1" lang="es-PE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No incluir margen para imprevistos en un proyecto de desarrollo de </a:t>
            </a:r>
            <a:r>
              <a:rPr b="1" i="1" lang="es-PE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software.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9" y="912813"/>
            <a:ext cx="3924300" cy="4321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37"/>
          <p:cNvGrpSpPr/>
          <p:nvPr/>
        </p:nvGrpSpPr>
        <p:grpSpPr>
          <a:xfrm>
            <a:off x="360135" y="912813"/>
            <a:ext cx="3024415" cy="338009"/>
            <a:chOff x="328697" y="912813"/>
            <a:chExt cx="3617722" cy="404317"/>
          </a:xfrm>
        </p:grpSpPr>
        <p:sp>
          <p:nvSpPr>
            <p:cNvPr id="705" name="Google Shape;705;p37"/>
            <p:cNvSpPr/>
            <p:nvPr/>
          </p:nvSpPr>
          <p:spPr>
            <a:xfrm>
              <a:off x="503237" y="912813"/>
              <a:ext cx="3443182" cy="404317"/>
            </a:xfrm>
            <a:prstGeom prst="roundRect">
              <a:avLst>
                <a:gd fmla="val 18796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ERRORES EN LA FORMULACIÓN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6" name="Google Shape;706;p37"/>
            <p:cNvGrpSpPr/>
            <p:nvPr/>
          </p:nvGrpSpPr>
          <p:grpSpPr>
            <a:xfrm>
              <a:off x="328697" y="951828"/>
              <a:ext cx="371254" cy="326288"/>
              <a:chOff x="5892512" y="2805541"/>
              <a:chExt cx="459474" cy="403823"/>
            </a:xfrm>
          </p:grpSpPr>
          <p:sp>
            <p:nvSpPr>
              <p:cNvPr id="707" name="Google Shape;707;p37"/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E93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8"/>
          <p:cNvSpPr/>
          <p:nvPr/>
        </p:nvSpPr>
        <p:spPr>
          <a:xfrm>
            <a:off x="503237" y="376836"/>
            <a:ext cx="4152475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ERRORES COMUNES EN CRONOGRAMAS</a:t>
            </a:r>
            <a:endParaRPr/>
          </a:p>
        </p:txBody>
      </p:sp>
      <p:pic>
        <p:nvPicPr>
          <p:cNvPr id="716" name="Google Shape;71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9" y="912813"/>
            <a:ext cx="3924300" cy="43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8"/>
          <p:cNvSpPr txBox="1"/>
          <p:nvPr/>
        </p:nvSpPr>
        <p:spPr>
          <a:xfrm>
            <a:off x="509676" y="1509395"/>
            <a:ext cx="3882937" cy="303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Dependencias Incorrectas</a:t>
            </a:r>
            <a:endParaRPr/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Ocurre cuando se planifican actividades sin tener en consideración actividades que son prerrequisitos o sin tener en consideración restricciones que impiden que ciertas actividades puedan iniciar.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</a:t>
            </a:r>
            <a:r>
              <a:rPr b="1" lang="es-PE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Asumir que se puede iniciar el cavado de la fosa de una piscina que estará a 15 m de distancia de la casa cuando aún no se ha terminado la estructura de la casa.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8" name="Google Shape;718;p38"/>
          <p:cNvGrpSpPr/>
          <p:nvPr/>
        </p:nvGrpSpPr>
        <p:grpSpPr>
          <a:xfrm>
            <a:off x="360135" y="912813"/>
            <a:ext cx="3024415" cy="338009"/>
            <a:chOff x="328697" y="912813"/>
            <a:chExt cx="3617722" cy="404317"/>
          </a:xfrm>
        </p:grpSpPr>
        <p:sp>
          <p:nvSpPr>
            <p:cNvPr id="719" name="Google Shape;719;p38"/>
            <p:cNvSpPr/>
            <p:nvPr/>
          </p:nvSpPr>
          <p:spPr>
            <a:xfrm>
              <a:off x="503237" y="912813"/>
              <a:ext cx="3443182" cy="404317"/>
            </a:xfrm>
            <a:prstGeom prst="roundRect">
              <a:avLst>
                <a:gd fmla="val 18796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ERRORES EN LA FORMULACIÓN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0" name="Google Shape;720;p38"/>
            <p:cNvGrpSpPr/>
            <p:nvPr/>
          </p:nvGrpSpPr>
          <p:grpSpPr>
            <a:xfrm>
              <a:off x="328697" y="951828"/>
              <a:ext cx="371254" cy="326288"/>
              <a:chOff x="5892512" y="2805541"/>
              <a:chExt cx="459474" cy="403823"/>
            </a:xfrm>
          </p:grpSpPr>
          <p:sp>
            <p:nvSpPr>
              <p:cNvPr id="721" name="Google Shape;721;p38"/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E93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38"/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38"/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9" name="Google Shape;729;p39"/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730" name="Google Shape;730;p39"/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b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MÁS REFERENCIAS</a:t>
              </a:r>
              <a:endParaRPr/>
            </a:p>
          </p:txBody>
        </p:sp>
        <p:pic>
          <p:nvPicPr>
            <p:cNvPr id="731" name="Google Shape;73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2" name="Google Shape;73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 txBox="1"/>
          <p:nvPr/>
        </p:nvSpPr>
        <p:spPr>
          <a:xfrm>
            <a:off x="1008063" y="3169972"/>
            <a:ext cx="3325678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DEFINICIONES </a:t>
            </a: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BÁSICAS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0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40"/>
          <p:cNvSpPr txBox="1"/>
          <p:nvPr/>
        </p:nvSpPr>
        <p:spPr>
          <a:xfrm>
            <a:off x="1279546" y="912813"/>
            <a:ext cx="5454630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gestión del tiempo del proyecto se apoya en el cronograma de hitos y en el cronograma de actividades para establecer la planificación y el seguimiento de las actividades del proyecto.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cronograma de actividades muestra el detalle pormenorizados de todas las fases y actividades para realizar todo el trabajo requerido para completar un proyecto.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cronograma de hitos resalta eventos importantes como la finalización del diseño, la aprobación del cliente y el despliegue en producción.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errores habituales que se cometen cuando se elaboran cronogramas relacionados con la forma como se redactan las actividades, las duraciones, las fechas planificadas y las actividades predecesoras.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0" name="Google Shape;74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808467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0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0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745" name="Google Shape;7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667232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295987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41"/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b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REFERENCIAS</a:t>
            </a:r>
            <a:endParaRPr/>
          </a:p>
        </p:txBody>
      </p:sp>
      <p:pic>
        <p:nvPicPr>
          <p:cNvPr id="753" name="Google Shape;75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2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42"/>
          <p:cNvSpPr txBox="1"/>
          <p:nvPr/>
        </p:nvSpPr>
        <p:spPr>
          <a:xfrm>
            <a:off x="1279008" y="917823"/>
            <a:ext cx="5012321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PMI, (2021). A Guide to the Project Management Body of Knowledge 7th Edición, ISBN: 978-1-62825-664-2, Pennsylvania USA.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PMI, (2017). A Guide to the Project Management Body of Knowledge 6th Edición, ISBN: 978-1-62825-194-4, Pennsylvania USA.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 Institute (PMI): https://www.pmi.org/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1" name="Google Shape;76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620119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2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4" name="Google Shape;764;p42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2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766" name="Google Shape;7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248062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2" name="Google Shape;77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/>
        </p:nvSpPr>
        <p:spPr>
          <a:xfrm>
            <a:off x="509677" y="919252"/>
            <a:ext cx="3882936" cy="303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DE ACTIVIDAD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componente del trabajo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realizado en el transcurso del proyecto. 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concepto aplica también para “tareas”. 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redacción de una actividad tiene 2 componentes básicos: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PE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Verbo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1" lang="es-PE" sz="1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Objeto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“</a:t>
            </a:r>
            <a:r>
              <a:rPr b="1" lang="es-PE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Presentar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PE" sz="1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informe a Gerencia</a:t>
            </a: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DEFINICIONES BÁSICAS</a:t>
            </a:r>
            <a:endParaRPr/>
          </a:p>
        </p:txBody>
      </p:sp>
      <p:pic>
        <p:nvPicPr>
          <p:cNvPr id="81" name="Google Shape;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7" y="0"/>
            <a:ext cx="4392613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/>
        </p:nvSpPr>
        <p:spPr>
          <a:xfrm>
            <a:off x="509678" y="919252"/>
            <a:ext cx="3882936" cy="3770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DE DURACIÓN DE UNA ACTIVIDAD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tiempo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requerido para terminar una actividad del cronograma o un componente de la estructura de desglose del trabajo (EDT).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Suele formularse en lo siguiente:</a:t>
            </a:r>
            <a:endParaRPr/>
          </a:p>
          <a:p>
            <a:pPr indent="-176212" lvl="1" marL="3587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Horas</a:t>
            </a:r>
            <a:endParaRPr/>
          </a:p>
          <a:p>
            <a:pPr indent="-176212" lvl="1" marL="3587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Días o</a:t>
            </a:r>
            <a:endParaRPr/>
          </a:p>
          <a:p>
            <a:pPr indent="-176212" lvl="1" marL="3587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Semanas</a:t>
            </a:r>
            <a:endParaRPr/>
          </a:p>
          <a:p>
            <a:pPr indent="-80963" lvl="1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expresarse en decimales y generalmente es estimado utilizando técnicas de estimación de duración de actividades.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DEFINICIONES BÁSICAS</a:t>
            </a:r>
            <a:endParaRPr/>
          </a:p>
        </p:txBody>
      </p:sp>
      <p:pic>
        <p:nvPicPr>
          <p:cNvPr id="89" name="Google Shape;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/>
        </p:nvSpPr>
        <p:spPr>
          <a:xfrm>
            <a:off x="509677" y="919252"/>
            <a:ext cx="3882936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DE ESTIMACIÓN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evaluación cuantitativa del monto o resultado probable.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Habitualmente se aplica a los costos, recursos, esfuerzo y duraciones de los proyectos.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caso de la “estimación de la duración del tiempo de una actividad” existen 3 técnicas:</a:t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DEFINICIONES BÁSICAS</a:t>
            </a:r>
            <a:endParaRPr/>
          </a:p>
        </p:txBody>
      </p:sp>
      <p:grpSp>
        <p:nvGrpSpPr>
          <p:cNvPr id="97" name="Google Shape;97;p7"/>
          <p:cNvGrpSpPr/>
          <p:nvPr/>
        </p:nvGrpSpPr>
        <p:grpSpPr>
          <a:xfrm>
            <a:off x="879876" y="3472812"/>
            <a:ext cx="3041741" cy="423566"/>
            <a:chOff x="328697" y="861941"/>
            <a:chExt cx="3638449" cy="506658"/>
          </a:xfrm>
        </p:grpSpPr>
        <p:sp>
          <p:nvSpPr>
            <p:cNvPr id="98" name="Google Shape;98;p7"/>
            <p:cNvSpPr/>
            <p:nvPr/>
          </p:nvSpPr>
          <p:spPr>
            <a:xfrm>
              <a:off x="503238" y="861941"/>
              <a:ext cx="3463908" cy="506658"/>
            </a:xfrm>
            <a:prstGeom prst="roundRect">
              <a:avLst>
                <a:gd fmla="val 18796" name="adj"/>
              </a:avLst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1" marL="635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PE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Estimación por Juicio de Expertos</a:t>
              </a:r>
              <a:endParaRPr/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328697" y="951828"/>
              <a:ext cx="371254" cy="326288"/>
              <a:chOff x="5892512" y="2805541"/>
              <a:chExt cx="459474" cy="403823"/>
            </a:xfrm>
          </p:grpSpPr>
          <p:sp>
            <p:nvSpPr>
              <p:cNvPr id="100" name="Google Shape;100;p7"/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A3F8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7"/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7"/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>
                  <a:gd fmla="val 50000" name="adj"/>
                </a:avLst>
              </a:prstGeom>
              <a:solidFill>
                <a:srgbClr val="714F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" name="Google Shape;103;p7"/>
          <p:cNvGrpSpPr/>
          <p:nvPr/>
        </p:nvGrpSpPr>
        <p:grpSpPr>
          <a:xfrm>
            <a:off x="879876" y="4005553"/>
            <a:ext cx="3041741" cy="423566"/>
            <a:chOff x="328697" y="861941"/>
            <a:chExt cx="3638449" cy="506658"/>
          </a:xfrm>
        </p:grpSpPr>
        <p:sp>
          <p:nvSpPr>
            <p:cNvPr id="104" name="Google Shape;104;p7"/>
            <p:cNvSpPr/>
            <p:nvPr/>
          </p:nvSpPr>
          <p:spPr>
            <a:xfrm>
              <a:off x="503238" y="861941"/>
              <a:ext cx="3463908" cy="506658"/>
            </a:xfrm>
            <a:prstGeom prst="roundRect">
              <a:avLst>
                <a:gd fmla="val 18796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1" marL="635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PE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Estimación Paramétrica</a:t>
              </a:r>
              <a:endParaRPr/>
            </a:p>
          </p:txBody>
        </p:sp>
        <p:grpSp>
          <p:nvGrpSpPr>
            <p:cNvPr id="105" name="Google Shape;105;p7"/>
            <p:cNvGrpSpPr/>
            <p:nvPr/>
          </p:nvGrpSpPr>
          <p:grpSpPr>
            <a:xfrm>
              <a:off x="328697" y="951828"/>
              <a:ext cx="371254" cy="326288"/>
              <a:chOff x="5892512" y="2805541"/>
              <a:chExt cx="459474" cy="403823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E93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879876" y="4538293"/>
            <a:ext cx="3041741" cy="423566"/>
            <a:chOff x="328697" y="861941"/>
            <a:chExt cx="3638449" cy="506658"/>
          </a:xfrm>
        </p:grpSpPr>
        <p:sp>
          <p:nvSpPr>
            <p:cNvPr id="110" name="Google Shape;110;p7"/>
            <p:cNvSpPr/>
            <p:nvPr/>
          </p:nvSpPr>
          <p:spPr>
            <a:xfrm>
              <a:off x="503238" y="861941"/>
              <a:ext cx="3463908" cy="506658"/>
            </a:xfrm>
            <a:prstGeom prst="roundRect">
              <a:avLst>
                <a:gd fmla="val 18796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1" marL="635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PE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Estimación Análoga</a:t>
              </a:r>
              <a:endParaRPr/>
            </a:p>
          </p:txBody>
        </p:sp>
        <p:grpSp>
          <p:nvGrpSpPr>
            <p:cNvPr id="111" name="Google Shape;111;p7"/>
            <p:cNvGrpSpPr/>
            <p:nvPr/>
          </p:nvGrpSpPr>
          <p:grpSpPr>
            <a:xfrm>
              <a:off x="328697" y="951828"/>
              <a:ext cx="371254" cy="326288"/>
              <a:chOff x="5892512" y="2805541"/>
              <a:chExt cx="459474" cy="403823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0086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>
                  <a:gd fmla="val 5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5" name="Google Shape;115;p7"/>
          <p:cNvPicPr preferRelativeResize="0"/>
          <p:nvPr/>
        </p:nvPicPr>
        <p:blipFill rotWithShape="1">
          <a:blip r:embed="rId3">
            <a:alphaModFix/>
          </a:blip>
          <a:srcRect b="0" l="14425" r="44839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/>
        </p:nvSpPr>
        <p:spPr>
          <a:xfrm>
            <a:off x="509677" y="919252"/>
            <a:ext cx="4010808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DE HITO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punto o evento significativo dentro</a:t>
            </a: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proyecto. </a:t>
            </a:r>
            <a:endParaRPr/>
          </a:p>
          <a:p>
            <a:pPr indent="-8731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Generalmente también es un evento donde se aprueba un entregable importante dentro del proyecto.</a:t>
            </a:r>
            <a:endParaRPr/>
          </a:p>
          <a:p>
            <a:pPr indent="-8731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</a:t>
            </a:r>
            <a:b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de Construcción de una Billetera Móvil</a:t>
            </a:r>
            <a:endParaRPr/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693" y="1543878"/>
            <a:ext cx="2729524" cy="234591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/>
          <p:nvPr/>
        </p:nvSpPr>
        <p:spPr>
          <a:xfrm>
            <a:off x="6815544" y="3796260"/>
            <a:ext cx="307126" cy="376817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 txBox="1"/>
          <p:nvPr/>
        </p:nvSpPr>
        <p:spPr>
          <a:xfrm>
            <a:off x="6606139" y="4173077"/>
            <a:ext cx="7259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Hito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DEFINICIONES BÁSICAS</a:t>
            </a:r>
            <a:endParaRPr/>
          </a:p>
        </p:txBody>
      </p:sp>
      <p:cxnSp>
        <p:nvCxnSpPr>
          <p:cNvPr id="126" name="Google Shape;126;p8"/>
          <p:cNvCxnSpPr/>
          <p:nvPr/>
        </p:nvCxnSpPr>
        <p:spPr>
          <a:xfrm>
            <a:off x="722046" y="3746500"/>
            <a:ext cx="0" cy="228600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7" name="Google Shape;127;p8"/>
          <p:cNvGrpSpPr/>
          <p:nvPr/>
        </p:nvGrpSpPr>
        <p:grpSpPr>
          <a:xfrm>
            <a:off x="645704" y="3553712"/>
            <a:ext cx="3746910" cy="215444"/>
            <a:chOff x="645704" y="3553712"/>
            <a:chExt cx="3746910" cy="215444"/>
          </a:xfrm>
        </p:grpSpPr>
        <p:sp>
          <p:nvSpPr>
            <p:cNvPr id="128" name="Google Shape;128;p8"/>
            <p:cNvSpPr/>
            <p:nvPr/>
          </p:nvSpPr>
          <p:spPr>
            <a:xfrm>
              <a:off x="936448" y="3553712"/>
              <a:ext cx="3456166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HITO 1: </a:t>
              </a:r>
              <a:r>
                <a:rPr lang="es-PE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Entrega del </a:t>
              </a:r>
              <a:r>
                <a:rPr i="1" lang="es-PE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Mockup.</a:t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645704" y="3563484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645704" y="3993716"/>
            <a:ext cx="3746910" cy="215444"/>
            <a:chOff x="645704" y="3553712"/>
            <a:chExt cx="3746910" cy="215444"/>
          </a:xfrm>
        </p:grpSpPr>
        <p:sp>
          <p:nvSpPr>
            <p:cNvPr id="131" name="Google Shape;131;p8"/>
            <p:cNvSpPr/>
            <p:nvPr/>
          </p:nvSpPr>
          <p:spPr>
            <a:xfrm>
              <a:off x="936448" y="3553712"/>
              <a:ext cx="3456166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HITO 2: </a:t>
              </a:r>
              <a:r>
                <a:rPr lang="es-PE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 del diseño de pantallas.</a:t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645704" y="3563484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8"/>
          <p:cNvGrpSpPr/>
          <p:nvPr/>
        </p:nvGrpSpPr>
        <p:grpSpPr>
          <a:xfrm>
            <a:off x="645704" y="4433720"/>
            <a:ext cx="3746910" cy="215444"/>
            <a:chOff x="645704" y="3553712"/>
            <a:chExt cx="3746910" cy="215444"/>
          </a:xfrm>
        </p:grpSpPr>
        <p:sp>
          <p:nvSpPr>
            <p:cNvPr id="134" name="Google Shape;134;p8"/>
            <p:cNvSpPr/>
            <p:nvPr/>
          </p:nvSpPr>
          <p:spPr>
            <a:xfrm>
              <a:off x="936448" y="3553712"/>
              <a:ext cx="3456166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HITO 3: </a:t>
              </a:r>
              <a:r>
                <a:rPr lang="es-PE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 del desarrollo del aplicativo.</a:t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45704" y="3563484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645704" y="4873724"/>
            <a:ext cx="3746910" cy="215444"/>
            <a:chOff x="645704" y="3553712"/>
            <a:chExt cx="3746910" cy="215444"/>
          </a:xfrm>
        </p:grpSpPr>
        <p:sp>
          <p:nvSpPr>
            <p:cNvPr id="137" name="Google Shape;137;p8"/>
            <p:cNvSpPr/>
            <p:nvPr/>
          </p:nvSpPr>
          <p:spPr>
            <a:xfrm>
              <a:off x="936448" y="3553712"/>
              <a:ext cx="3456166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HITO 4: </a:t>
              </a:r>
              <a:r>
                <a:rPr lang="es-PE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 de las pruebas.</a:t>
              </a:r>
              <a:endParaRPr i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45704" y="3563484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9" name="Google Shape;139;p8"/>
          <p:cNvCxnSpPr/>
          <p:nvPr/>
        </p:nvCxnSpPr>
        <p:spPr>
          <a:xfrm>
            <a:off x="722046" y="4182219"/>
            <a:ext cx="0" cy="228600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8"/>
          <p:cNvCxnSpPr/>
          <p:nvPr/>
        </p:nvCxnSpPr>
        <p:spPr>
          <a:xfrm>
            <a:off x="722046" y="4623792"/>
            <a:ext cx="0" cy="228600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/>
        </p:nvSpPr>
        <p:spPr>
          <a:xfrm>
            <a:off x="509678" y="919252"/>
            <a:ext cx="3882936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DE CRONOGRAMA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documento o herramienta que muestra la planificación temporal de las fases, hitos y/o actividades que se deben realizar para completar el proyecto.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2 tipos de cronogramas:</a:t>
            </a: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DEFINICIONES BÁSICAS</a:t>
            </a:r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>
            <a:off x="879875" y="3109356"/>
            <a:ext cx="2650134" cy="406959"/>
            <a:chOff x="328697" y="878901"/>
            <a:chExt cx="3170019" cy="486793"/>
          </a:xfrm>
        </p:grpSpPr>
        <p:sp>
          <p:nvSpPr>
            <p:cNvPr id="149" name="Google Shape;149;p9"/>
            <p:cNvSpPr/>
            <p:nvPr/>
          </p:nvSpPr>
          <p:spPr>
            <a:xfrm>
              <a:off x="503239" y="878901"/>
              <a:ext cx="2995477" cy="486793"/>
            </a:xfrm>
            <a:prstGeom prst="roundRect">
              <a:avLst>
                <a:gd fmla="val 18796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1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PE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Cronograma de Hitos</a:t>
              </a:r>
              <a:endParaRPr/>
            </a:p>
          </p:txBody>
        </p:sp>
        <p:grpSp>
          <p:nvGrpSpPr>
            <p:cNvPr id="150" name="Google Shape;150;p9"/>
            <p:cNvGrpSpPr/>
            <p:nvPr/>
          </p:nvGrpSpPr>
          <p:grpSpPr>
            <a:xfrm>
              <a:off x="328697" y="951828"/>
              <a:ext cx="371254" cy="326288"/>
              <a:chOff x="5892512" y="2805541"/>
              <a:chExt cx="459474" cy="403823"/>
            </a:xfrm>
          </p:grpSpPr>
          <p:sp>
            <p:nvSpPr>
              <p:cNvPr id="151" name="Google Shape;151;p9"/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F591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4" name="Google Shape;154;p9"/>
          <p:cNvGrpSpPr/>
          <p:nvPr/>
        </p:nvGrpSpPr>
        <p:grpSpPr>
          <a:xfrm>
            <a:off x="879875" y="3631463"/>
            <a:ext cx="2650134" cy="406959"/>
            <a:chOff x="328697" y="878901"/>
            <a:chExt cx="3170019" cy="486793"/>
          </a:xfrm>
        </p:grpSpPr>
        <p:sp>
          <p:nvSpPr>
            <p:cNvPr id="155" name="Google Shape;155;p9"/>
            <p:cNvSpPr/>
            <p:nvPr/>
          </p:nvSpPr>
          <p:spPr>
            <a:xfrm>
              <a:off x="503239" y="878901"/>
              <a:ext cx="2995477" cy="486793"/>
            </a:xfrm>
            <a:prstGeom prst="roundRect">
              <a:avLst>
                <a:gd fmla="val 187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1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PE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Cronograma de Actividades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328697" y="951828"/>
              <a:ext cx="371254" cy="326288"/>
              <a:chOff x="5892512" y="2805541"/>
              <a:chExt cx="459474" cy="403823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937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9" y="1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Personalizados 4 ISIL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DC212"/>
      </a:accent1>
      <a:accent2>
        <a:srgbClr val="EE4638"/>
      </a:accent2>
      <a:accent3>
        <a:srgbClr val="92C14E"/>
      </a:accent3>
      <a:accent4>
        <a:srgbClr val="FE7828"/>
      </a:accent4>
      <a:accent5>
        <a:srgbClr val="00B1C2"/>
      </a:accent5>
      <a:accent6>
        <a:srgbClr val="808799"/>
      </a:accent6>
      <a:hlink>
        <a:srgbClr val="7150A0"/>
      </a:hlink>
      <a:folHlink>
        <a:srgbClr val="00B1C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2016-10-06T14:52:02Z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